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88" r:id="rId2"/>
    <p:sldId id="256" r:id="rId3"/>
    <p:sldId id="289" r:id="rId4"/>
    <p:sldId id="286" r:id="rId5"/>
    <p:sldId id="269" r:id="rId6"/>
    <p:sldId id="275" r:id="rId7"/>
    <p:sldId id="276" r:id="rId8"/>
    <p:sldId id="273" r:id="rId9"/>
    <p:sldId id="280" r:id="rId10"/>
    <p:sldId id="258" r:id="rId11"/>
    <p:sldId id="290" r:id="rId12"/>
    <p:sldId id="264" r:id="rId13"/>
    <p:sldId id="266" r:id="rId14"/>
    <p:sldId id="267" r:id="rId15"/>
    <p:sldId id="281" r:id="rId16"/>
    <p:sldId id="282" r:id="rId17"/>
    <p:sldId id="283" r:id="rId18"/>
    <p:sldId id="284" r:id="rId1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79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316E7B-CBB0-4EBC-B5FD-AA0A15CA555E}" type="datetimeFigureOut">
              <a:rPr lang="zh-TW" altLang="en-US" smtClean="0"/>
              <a:pPr/>
              <a:t>2018/4/9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890C6-8BA6-45E4-9832-67B67D9A06E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3678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2D3FD0-798D-4DA0-A7E0-06F6686BF761}" type="slidenum">
              <a:rPr lang="en-US" altLang="zh-TW"/>
              <a:pPr/>
              <a:t>6</a:t>
            </a:fld>
            <a:endParaRPr lang="en-US" altLang="zh-TW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  <p:extLst>
      <p:ext uri="{BB962C8B-B14F-4D97-AF65-F5344CB8AC3E}">
        <p14:creationId xmlns:p14="http://schemas.microsoft.com/office/powerpoint/2010/main" val="3013627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2018/4/9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矩形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矩形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矩形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矩形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56" name="矩形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矩形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矩形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矩形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2018/4/9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手繪多邊形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手繪多邊形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手繪多邊形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手繪多邊形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手繪多邊形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手繪多邊形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手繪多邊形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手繪多邊形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手繪多邊形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手繪多邊形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手繪多邊形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手繪多邊形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手繪多邊形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手繪多邊形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手繪多邊形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2018/4/9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矩形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矩形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矩形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2018/4/9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2018/4/9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矩形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矩形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矩形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矩形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矩形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矩形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矩形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2018/4/9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2018/4/9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2018/4/9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直線接點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群組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直線接點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接點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接點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TW" altLang="en-US" smtClean="0"/>
              <a:t>按一下圖示以新增圖片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grpSp>
        <p:nvGrpSpPr>
          <p:cNvPr id="14" name="群組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直線接點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線接點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線接點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群組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直線接點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線接點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接點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2018/4/9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2018/4/9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BEAD13-0566-4C6C-97E7-55F17F24B09F}" type="datetimeFigureOut">
              <a:rPr lang="zh-TW" altLang="en-US" smtClean="0"/>
              <a:pPr/>
              <a:t>2018/4/9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矩形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矩形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矩形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矩形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BBEAD13-0566-4C6C-97E7-55F17F24B09F}" type="datetimeFigureOut">
              <a:rPr lang="zh-TW" altLang="en-US" smtClean="0"/>
              <a:pPr/>
              <a:t>2018/4/9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3DA0BB7-265A-403C-9275-D587AB510EDC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865188" y="2514600"/>
            <a:ext cx="7300912" cy="13716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 smtClean="0"/>
              <a:t>      </a:t>
            </a:r>
            <a:r>
              <a:rPr lang="en-US" altLang="zh-TW" dirty="0" smtClean="0"/>
              <a:t>B.</a:t>
            </a:r>
            <a:r>
              <a:rPr lang="zh-TW" altLang="en-US" dirty="0" smtClean="0"/>
              <a:t>故事</a:t>
            </a:r>
            <a:r>
              <a:rPr lang="zh-TW" altLang="en-US" dirty="0" smtClean="0"/>
              <a:t>與我</a:t>
            </a:r>
            <a:r>
              <a:rPr lang="en-US" altLang="zh-TW" dirty="0" smtClean="0"/>
              <a:t>(</a:t>
            </a:r>
            <a:r>
              <a:rPr lang="zh-TW" altLang="en-US" dirty="0" smtClean="0"/>
              <a:t>自我覺察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12" name="文字版面配置區 11"/>
          <p:cNvSpPr>
            <a:spLocks noGrp="1"/>
          </p:cNvSpPr>
          <p:nvPr>
            <p:ph type="body" idx="1"/>
          </p:nvPr>
        </p:nvSpPr>
        <p:spPr>
          <a:xfrm>
            <a:off x="838200" y="381000"/>
            <a:ext cx="7300913" cy="1500188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3600" dirty="0" smtClean="0"/>
              <a:t>                真善美</a:t>
            </a:r>
            <a:r>
              <a:rPr lang="zh-TW" altLang="en-US" sz="3600" dirty="0"/>
              <a:t>全人關懷協會</a:t>
            </a:r>
            <a:br>
              <a:rPr lang="zh-TW" altLang="en-US" sz="3600" dirty="0"/>
            </a:br>
            <a:r>
              <a:rPr lang="zh-TW" altLang="en-US" sz="3600" dirty="0" smtClean="0"/>
              <a:t>                  為</a:t>
            </a:r>
            <a:r>
              <a:rPr lang="zh-TW" altLang="en-US" sz="3600" dirty="0"/>
              <a:t>成人說故事培訓</a:t>
            </a:r>
            <a:br>
              <a:rPr lang="zh-TW" altLang="en-US" sz="3600" dirty="0"/>
            </a:br>
            <a:endParaRPr lang="zh-TW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544679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為成人說故事與自我覺察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14400" y="500042"/>
            <a:ext cx="7772400" cy="3843358"/>
          </a:xfrm>
        </p:spPr>
        <p:txBody>
          <a:bodyPr>
            <a:normAutofit/>
          </a:bodyPr>
          <a:lstStyle/>
          <a:p>
            <a:r>
              <a:rPr lang="zh-TW" altLang="en-US" sz="2400" dirty="0" smtClean="0"/>
              <a:t>大綱</a:t>
            </a:r>
            <a:endParaRPr lang="en-US" altLang="zh-TW" sz="2400" dirty="0" smtClean="0"/>
          </a:p>
          <a:p>
            <a:endParaRPr lang="en-US" altLang="zh-TW" sz="2400" dirty="0" smtClean="0"/>
          </a:p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故事會觸碰的自我領域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 smtClean="0">
                <a:latin typeface="標楷體" pitchFamily="65" charset="-120"/>
                <a:ea typeface="標楷體" pitchFamily="65" charset="-120"/>
              </a:rPr>
              <a:t>2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為成人說故事與自我覺察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_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牧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靈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sz="2400" dirty="0">
                <a:latin typeface="標楷體" pitchFamily="65" charset="-120"/>
                <a:ea typeface="標楷體" pitchFamily="65" charset="-120"/>
              </a:rPr>
              <a:t>為成人說故事與全知上帝</a:t>
            </a:r>
            <a:r>
              <a:rPr lang="en-US" altLang="zh-TW" sz="2400" dirty="0">
                <a:latin typeface="標楷體" pitchFamily="65" charset="-120"/>
                <a:ea typeface="標楷體" pitchFamily="65" charset="-120"/>
              </a:rPr>
              <a:t>_</a:t>
            </a:r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信仰</a:t>
            </a:r>
            <a:endParaRPr lang="en-US" altLang="zh-TW" sz="2400" dirty="0" smtClean="0">
              <a:latin typeface="標楷體" pitchFamily="65" charset="-120"/>
              <a:ea typeface="標楷體" pitchFamily="65" charset="-120"/>
            </a:endParaRPr>
          </a:p>
          <a:p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用故事自我覺察的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方法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5.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用故事自我覺察的例證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1.</a:t>
            </a:r>
            <a:r>
              <a:rPr lang="zh-TW" altLang="en-US" dirty="0" smtClean="0"/>
              <a:t>故事</a:t>
            </a:r>
            <a:r>
              <a:rPr lang="zh-TW" altLang="en-US" dirty="0"/>
              <a:t>會觸碰的自我領域</a:t>
            </a: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34499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    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</p:nvPr>
        </p:nvGraphicFramePr>
        <p:xfrm>
          <a:off x="914400" y="1784350"/>
          <a:ext cx="7772400" cy="39306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  <a:gridCol w="3886200"/>
              </a:tblGrid>
              <a:tr h="1965333">
                <a:tc>
                  <a:txBody>
                    <a:bodyPr/>
                    <a:lstStyle/>
                    <a:p>
                      <a:r>
                        <a:rPr lang="zh-TW" altLang="en-US" sz="4400" dirty="0" smtClean="0"/>
                        <a:t>   我知你知</a:t>
                      </a:r>
                      <a:endParaRPr lang="en-US" altLang="zh-TW" sz="4400" dirty="0" smtClean="0"/>
                    </a:p>
                    <a:p>
                      <a:r>
                        <a:rPr lang="zh-TW" altLang="en-US" sz="4400" dirty="0" smtClean="0"/>
                        <a:t>     公眾我</a:t>
                      </a:r>
                      <a:endParaRPr lang="zh-TW" alt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4400" dirty="0" smtClean="0"/>
                        <a:t>  你知我不知</a:t>
                      </a:r>
                      <a:endParaRPr lang="en-US" altLang="zh-TW" sz="4400" dirty="0" smtClean="0"/>
                    </a:p>
                    <a:p>
                      <a:r>
                        <a:rPr lang="zh-TW" altLang="en-US" sz="4400" dirty="0" smtClean="0"/>
                        <a:t>      盲點我</a:t>
                      </a:r>
                      <a:endParaRPr lang="zh-TW" altLang="en-US" sz="4400" dirty="0"/>
                    </a:p>
                  </a:txBody>
                  <a:tcPr/>
                </a:tc>
              </a:tr>
              <a:tr h="1965333">
                <a:tc>
                  <a:txBody>
                    <a:bodyPr/>
                    <a:lstStyle/>
                    <a:p>
                      <a:r>
                        <a:rPr lang="zh-TW" altLang="en-US" sz="4400" dirty="0" smtClean="0"/>
                        <a:t>  我知你不知</a:t>
                      </a:r>
                      <a:endParaRPr lang="en-US" altLang="zh-TW" sz="4400" dirty="0" smtClean="0"/>
                    </a:p>
                    <a:p>
                      <a:r>
                        <a:rPr lang="zh-TW" altLang="en-US" sz="4400" dirty="0" smtClean="0"/>
                        <a:t>     私密我</a:t>
                      </a:r>
                      <a:endParaRPr lang="zh-TW" altLang="en-US" sz="4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4400" dirty="0" smtClean="0"/>
                        <a:t>我不知你不知</a:t>
                      </a:r>
                      <a:endParaRPr lang="en-US" altLang="zh-TW" sz="4400" dirty="0" smtClean="0"/>
                    </a:p>
                    <a:p>
                      <a:r>
                        <a:rPr lang="zh-TW" altLang="en-US" sz="4400" baseline="0" dirty="0" smtClean="0"/>
                        <a:t>      </a:t>
                      </a:r>
                      <a:r>
                        <a:rPr lang="zh-TW" altLang="en-US" sz="4400" dirty="0" smtClean="0"/>
                        <a:t>未知我</a:t>
                      </a:r>
                      <a:endParaRPr lang="zh-TW" altLang="en-US" sz="4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成人也需要聽故事，因為每一個故事，都反映不同的人生，讓我們隔著距離，觀察並省思自己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班雅明</a:t>
            </a:r>
            <a:r>
              <a:rPr lang="en-US" altLang="zh-TW" dirty="0" smtClean="0"/>
              <a:t>:</a:t>
            </a:r>
            <a:r>
              <a:rPr lang="zh-TW" altLang="en-US" dirty="0" smtClean="0"/>
              <a:t>故事是來自遠方的親身經歷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/>
              <a:t>自我覺察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zh-TW" altLang="en-US" dirty="0" smtClean="0"/>
              <a:t>難堪：難以啟齒的自己</a:t>
            </a:r>
          </a:p>
          <a:p>
            <a:pPr eaLnBrk="1" hangingPunct="1"/>
            <a:r>
              <a:rPr lang="zh-TW" altLang="en-US" dirty="0" smtClean="0"/>
              <a:t>模糊：需要整理的自己</a:t>
            </a:r>
          </a:p>
          <a:p>
            <a:pPr eaLnBrk="1" hangingPunct="1"/>
            <a:r>
              <a:rPr lang="zh-TW" altLang="en-US" dirty="0" smtClean="0"/>
              <a:t>等待：仍有未知的自己</a:t>
            </a:r>
          </a:p>
          <a:p>
            <a:pPr eaLnBrk="1" hangingPunct="1"/>
            <a:r>
              <a:rPr lang="zh-TW" altLang="en-US" dirty="0" smtClean="0"/>
              <a:t>點燃：期待中的自己、被提升的自己、超越現狀的自己</a:t>
            </a:r>
            <a:r>
              <a:rPr lang="en-US" altLang="zh-TW" dirty="0" smtClean="0"/>
              <a:t>——</a:t>
            </a:r>
            <a:r>
              <a:rPr lang="zh-TW" altLang="en-US" dirty="0" smtClean="0"/>
              <a:t>人生美學</a:t>
            </a:r>
            <a:endParaRPr lang="en-US" altLang="zh-TW" dirty="0" smtClean="0"/>
          </a:p>
        </p:txBody>
      </p:sp>
      <p:sp>
        <p:nvSpPr>
          <p:cNvPr id="4" name="文字方塊 3"/>
          <p:cNvSpPr txBox="1"/>
          <p:nvPr/>
        </p:nvSpPr>
        <p:spPr>
          <a:xfrm>
            <a:off x="1428728" y="4857760"/>
            <a:ext cx="61863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/>
              <a:t>在故事中啟齒、整理、覺察，</a:t>
            </a:r>
            <a:endParaRPr lang="en-US" altLang="zh-TW" sz="3600" dirty="0" smtClean="0"/>
          </a:p>
          <a:p>
            <a:r>
              <a:rPr lang="zh-TW" altLang="en-US" sz="3600" dirty="0" smtClean="0"/>
              <a:t>並開啟新的、更好的可能性</a:t>
            </a:r>
            <a:endParaRPr lang="zh-TW" altLang="en-US" sz="3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512064"/>
            <a:ext cx="8424936" cy="914400"/>
          </a:xfrm>
        </p:spPr>
        <p:txBody>
          <a:bodyPr/>
          <a:lstStyle/>
          <a:p>
            <a:r>
              <a:rPr lang="zh-TW" altLang="en-US" dirty="0" smtClean="0"/>
              <a:t>   故事、道理，與自我覺察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知識與道理</a:t>
            </a:r>
            <a:endParaRPr lang="en-US" altLang="zh-TW" dirty="0" smtClean="0"/>
          </a:p>
          <a:p>
            <a:r>
              <a:rPr lang="zh-TW" altLang="en-US" dirty="0" smtClean="0"/>
              <a:t>真正留在人們生命中的，往往不是別人講的、教的，而是自己發現的。</a:t>
            </a:r>
            <a:endParaRPr lang="zh-TW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用故事帶出自我覺察的人生美學</a:t>
            </a:r>
          </a:p>
        </p:txBody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zh-TW" altLang="en-US" dirty="0" smtClean="0"/>
              <a:t>    故事絕不只是單純的消遣、娛人或用來教導他人，它是以美感和距離，不斷的挖掘再挖掘，以便更深層的認識世界，認識他人、認識自己，以便我們的生活，能夠一日比一日更自由。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611560" y="4343400"/>
            <a:ext cx="8208912" cy="1975104"/>
          </a:xfrm>
        </p:spPr>
        <p:txBody>
          <a:bodyPr/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為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成人說故事與自我覺察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_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牧靈</a:t>
            </a:r>
            <a:endParaRPr lang="zh-TW" altLang="en-US" dirty="0"/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79512" y="2996952"/>
            <a:ext cx="902811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存在</a:t>
            </a:r>
            <a:endParaRPr lang="zh-TW" altLang="en-US" sz="2800" dirty="0"/>
          </a:p>
        </p:txBody>
      </p:sp>
      <p:sp>
        <p:nvSpPr>
          <p:cNvPr id="3" name="文字方塊 2"/>
          <p:cNvSpPr txBox="1"/>
          <p:nvPr/>
        </p:nvSpPr>
        <p:spPr>
          <a:xfrm>
            <a:off x="1475656" y="1484784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生理功能</a:t>
            </a:r>
            <a:endParaRPr lang="zh-TW" altLang="en-US" sz="2800" dirty="0"/>
          </a:p>
        </p:txBody>
      </p:sp>
      <p:sp>
        <p:nvSpPr>
          <p:cNvPr id="4" name="文字方塊 3"/>
          <p:cNvSpPr txBox="1"/>
          <p:nvPr/>
        </p:nvSpPr>
        <p:spPr>
          <a:xfrm>
            <a:off x="1403648" y="3717032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心理功能</a:t>
            </a:r>
            <a:endParaRPr lang="zh-TW" altLang="en-US" sz="2800" dirty="0"/>
          </a:p>
        </p:txBody>
      </p:sp>
      <p:sp>
        <p:nvSpPr>
          <p:cNvPr id="5" name="文字方塊 4"/>
          <p:cNvSpPr txBox="1"/>
          <p:nvPr/>
        </p:nvSpPr>
        <p:spPr>
          <a:xfrm>
            <a:off x="1403648" y="5445224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社會功能</a:t>
            </a:r>
            <a:endParaRPr lang="zh-TW" altLang="en-US" sz="28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3707904" y="836712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化學反應</a:t>
            </a:r>
            <a:endParaRPr lang="zh-TW" altLang="en-US" sz="2800" dirty="0"/>
          </a:p>
        </p:txBody>
      </p:sp>
      <p:sp>
        <p:nvSpPr>
          <p:cNvPr id="7" name="文字方塊 6"/>
          <p:cNvSpPr txBox="1"/>
          <p:nvPr/>
        </p:nvSpPr>
        <p:spPr>
          <a:xfrm>
            <a:off x="3707904" y="1484784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物理反應</a:t>
            </a:r>
            <a:endParaRPr lang="zh-TW" altLang="en-US" sz="2800" dirty="0"/>
          </a:p>
        </p:txBody>
      </p:sp>
      <p:sp>
        <p:nvSpPr>
          <p:cNvPr id="8" name="文字方塊 7"/>
          <p:cNvSpPr txBox="1"/>
          <p:nvPr/>
        </p:nvSpPr>
        <p:spPr>
          <a:xfrm>
            <a:off x="3707904" y="2060848"/>
            <a:ext cx="172819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感覺系統</a:t>
            </a:r>
            <a:endParaRPr lang="zh-TW" altLang="en-US" sz="28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3707904" y="2636912"/>
            <a:ext cx="162095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神經系統</a:t>
            </a:r>
            <a:endParaRPr lang="zh-TW" altLang="en-US" sz="2800" dirty="0"/>
          </a:p>
        </p:txBody>
      </p:sp>
      <p:sp>
        <p:nvSpPr>
          <p:cNvPr id="10" name="文字方塊 9"/>
          <p:cNvSpPr txBox="1"/>
          <p:nvPr/>
        </p:nvSpPr>
        <p:spPr>
          <a:xfrm>
            <a:off x="3707904" y="3645024"/>
            <a:ext cx="1428596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我是誰</a:t>
            </a:r>
            <a:r>
              <a:rPr lang="en-US" altLang="zh-TW" sz="2800" dirty="0" smtClean="0"/>
              <a:t>?</a:t>
            </a:r>
            <a:endParaRPr lang="zh-TW" altLang="en-US" sz="28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3707904" y="4221088"/>
            <a:ext cx="1787669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2800" dirty="0" smtClean="0"/>
              <a:t>我要什麼</a:t>
            </a:r>
            <a:r>
              <a:rPr lang="en-US" altLang="zh-TW" sz="2800" dirty="0" smtClean="0"/>
              <a:t>?</a:t>
            </a:r>
            <a:endParaRPr lang="zh-TW" altLang="en-US" sz="2800" dirty="0"/>
          </a:p>
        </p:txBody>
      </p:sp>
      <p:sp>
        <p:nvSpPr>
          <p:cNvPr id="12" name="文字方塊 11"/>
          <p:cNvSpPr txBox="1"/>
          <p:nvPr/>
        </p:nvSpPr>
        <p:spPr>
          <a:xfrm>
            <a:off x="3707904" y="5301208"/>
            <a:ext cx="1656184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人際位置</a:t>
            </a:r>
            <a:endParaRPr lang="zh-TW" altLang="en-US" sz="2800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3707904" y="5949280"/>
            <a:ext cx="165618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對應情況</a:t>
            </a:r>
            <a:endParaRPr lang="zh-TW" altLang="en-US" sz="2800" dirty="0"/>
          </a:p>
        </p:txBody>
      </p:sp>
      <p:sp>
        <p:nvSpPr>
          <p:cNvPr id="15" name="向右箭號 14"/>
          <p:cNvSpPr/>
          <p:nvPr/>
        </p:nvSpPr>
        <p:spPr>
          <a:xfrm>
            <a:off x="3203848" y="1484784"/>
            <a:ext cx="4320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左大括弧 16"/>
          <p:cNvSpPr/>
          <p:nvPr/>
        </p:nvSpPr>
        <p:spPr>
          <a:xfrm>
            <a:off x="1259632" y="836712"/>
            <a:ext cx="83440" cy="5400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向右箭號 19"/>
          <p:cNvSpPr/>
          <p:nvPr/>
        </p:nvSpPr>
        <p:spPr>
          <a:xfrm>
            <a:off x="3203848" y="3717032"/>
            <a:ext cx="4320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向右箭號 21"/>
          <p:cNvSpPr/>
          <p:nvPr/>
        </p:nvSpPr>
        <p:spPr>
          <a:xfrm>
            <a:off x="3203848" y="5445224"/>
            <a:ext cx="4320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向右箭號 24"/>
          <p:cNvSpPr/>
          <p:nvPr/>
        </p:nvSpPr>
        <p:spPr>
          <a:xfrm>
            <a:off x="5652120" y="3501008"/>
            <a:ext cx="43204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文字方塊 25"/>
          <p:cNvSpPr txBox="1"/>
          <p:nvPr/>
        </p:nvSpPr>
        <p:spPr>
          <a:xfrm>
            <a:off x="6156176" y="836712"/>
            <a:ext cx="615553" cy="56166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TW" altLang="en-US" sz="2800" dirty="0" smtClean="0"/>
              <a:t>生死提問</a:t>
            </a:r>
            <a:endParaRPr lang="zh-TW" altLang="en-US" sz="2800" dirty="0"/>
          </a:p>
        </p:txBody>
      </p:sp>
      <p:sp>
        <p:nvSpPr>
          <p:cNvPr id="27" name="向下箭號 26"/>
          <p:cNvSpPr/>
          <p:nvPr/>
        </p:nvSpPr>
        <p:spPr>
          <a:xfrm>
            <a:off x="6228184" y="2348880"/>
            <a:ext cx="4846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文字方塊 27"/>
          <p:cNvSpPr txBox="1"/>
          <p:nvPr/>
        </p:nvSpPr>
        <p:spPr>
          <a:xfrm>
            <a:off x="6207859" y="2996952"/>
            <a:ext cx="553998" cy="347787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TW" altLang="en-US" sz="2400" dirty="0" smtClean="0"/>
              <a:t>盡力、緊迫、深化、珍惜</a:t>
            </a:r>
            <a:endParaRPr lang="zh-TW" altLang="en-US" sz="2400" dirty="0"/>
          </a:p>
        </p:txBody>
      </p:sp>
      <p:sp>
        <p:nvSpPr>
          <p:cNvPr id="32" name="右大括弧 31"/>
          <p:cNvSpPr/>
          <p:nvPr/>
        </p:nvSpPr>
        <p:spPr>
          <a:xfrm>
            <a:off x="7020272" y="908720"/>
            <a:ext cx="144016" cy="532859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文字方塊 34"/>
          <p:cNvSpPr txBox="1"/>
          <p:nvPr/>
        </p:nvSpPr>
        <p:spPr>
          <a:xfrm>
            <a:off x="7236296" y="2780928"/>
            <a:ext cx="165618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上帝信仰</a:t>
            </a:r>
            <a:endParaRPr lang="zh-TW" altLang="en-US" sz="2800" dirty="0"/>
          </a:p>
        </p:txBody>
      </p:sp>
      <p:sp>
        <p:nvSpPr>
          <p:cNvPr id="36" name="文字方塊 35"/>
          <p:cNvSpPr txBox="1"/>
          <p:nvPr/>
        </p:nvSpPr>
        <p:spPr>
          <a:xfrm>
            <a:off x="7236297" y="3645024"/>
            <a:ext cx="165618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永恆觀照</a:t>
            </a:r>
            <a:endParaRPr lang="zh-TW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3.</a:t>
            </a:r>
            <a:r>
              <a:rPr lang="zh-TW" altLang="en-US" dirty="0">
                <a:latin typeface="標楷體" pitchFamily="65" charset="-120"/>
                <a:ea typeface="標楷體" pitchFamily="65" charset="-120"/>
              </a:rPr>
              <a:t>為成人說故事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與全知上帝</a:t>
            </a:r>
            <a:r>
              <a:rPr lang="en-US" altLang="zh-TW" dirty="0" smtClean="0">
                <a:latin typeface="標楷體" pitchFamily="65" charset="-120"/>
                <a:ea typeface="標楷體" pitchFamily="65" charset="-120"/>
              </a:rPr>
              <a:t>_</a:t>
            </a:r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信仰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91608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/>
              <a:t>上帝信仰、永恆觀照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詩篇</a:t>
            </a:r>
            <a:r>
              <a:rPr lang="en-US" altLang="zh-TW" dirty="0" smtClean="0"/>
              <a:t>139</a:t>
            </a:r>
            <a:r>
              <a:rPr lang="zh-TW" altLang="en-US" dirty="0" smtClean="0"/>
              <a:t>篇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/>
              <a:t>耶和華啊，你已經鑒察我，認識我。</a:t>
            </a:r>
          </a:p>
          <a:p>
            <a:r>
              <a:rPr lang="en-US" altLang="zh-TW" dirty="0" smtClean="0"/>
              <a:t>………</a:t>
            </a:r>
          </a:p>
          <a:p>
            <a:r>
              <a:rPr lang="zh-TW" altLang="en-US" dirty="0" smtClean="0"/>
              <a:t>這樣的知識奇妙，是我不能測的，至高，是我不能及的。</a:t>
            </a:r>
            <a:endParaRPr lang="en-US" altLang="zh-TW" dirty="0" smtClean="0"/>
          </a:p>
          <a:p>
            <a:r>
              <a:rPr lang="en-US" altLang="zh-TW" dirty="0" smtClean="0"/>
              <a:t>………</a:t>
            </a:r>
            <a:endParaRPr lang="zh-TW" altLang="en-US" dirty="0" smtClean="0"/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zh-TW" altLang="en-US" dirty="0" smtClean="0"/>
              <a:t>我的肺腑是你所造的；我在母腹中，你已覆庇我。</a:t>
            </a:r>
          </a:p>
          <a:p>
            <a:r>
              <a:rPr lang="zh-TW" altLang="en-US" dirty="0" smtClean="0"/>
              <a:t>我要稱謝你，因我受造，奇妙可畏；你的作為奇妙，這是我心深知道的。</a:t>
            </a:r>
          </a:p>
          <a:p>
            <a:r>
              <a:rPr lang="zh-TW" altLang="en-US" dirty="0" smtClean="0"/>
              <a:t>我在暗中受造，在地的深處被聯絡；那時，我的形體並不向你隱藏。</a:t>
            </a:r>
          </a:p>
          <a:p>
            <a:r>
              <a:rPr lang="zh-TW" altLang="en-US" dirty="0" smtClean="0"/>
              <a:t>我未成形的體質，你的眼早已看見了；你所定的日子，我尚未度一日（或譯：我被造的肢體尚未有其一），你都寫在你的冊上了。</a:t>
            </a:r>
            <a:endParaRPr lang="en-US" altLang="zh-TW" dirty="0" smtClean="0"/>
          </a:p>
          <a:p>
            <a:r>
              <a:rPr lang="zh-TW" altLang="en-US" dirty="0" smtClean="0"/>
              <a:t>神啊，你的意念向我何等寶貴！其數何等眾多！</a:t>
            </a:r>
          </a:p>
          <a:p>
            <a:r>
              <a:rPr lang="zh-TW" altLang="en-US" dirty="0" smtClean="0"/>
              <a:t>我若數點，比海沙更多；我睡醒的時候，仍和你同在。</a:t>
            </a:r>
            <a:endParaRPr lang="zh-TW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神啊，求你鑒察我，知道我的心思，試煉我，知道我的意念，</a:t>
            </a:r>
          </a:p>
          <a:p>
            <a:r>
              <a:rPr lang="zh-TW" altLang="en-US" dirty="0" smtClean="0"/>
              <a:t>看在我裡面有什麼惡行沒有，引導我走永生的道路。</a:t>
            </a:r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    </a:t>
            </a:r>
            <a:r>
              <a:rPr lang="en-US" altLang="zh-TW" dirty="0" smtClean="0"/>
              <a:t>4.</a:t>
            </a:r>
            <a:r>
              <a:rPr lang="zh-TW" altLang="en-US" dirty="0" smtClean="0"/>
              <a:t>用故事自我覺察的方法</a:t>
            </a:r>
            <a:endParaRPr lang="zh-TW" altLang="en-US" dirty="0"/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zh-TW" altLang="en-US" dirty="0" smtClean="0"/>
              <a:t>觀察</a:t>
            </a:r>
            <a:r>
              <a:rPr lang="en-US" altLang="zh-TW" dirty="0" smtClean="0"/>
              <a:t>:</a:t>
            </a:r>
            <a:r>
              <a:rPr lang="zh-TW" altLang="en-US" dirty="0" smtClean="0"/>
              <a:t>角色、情節描述，並強化放大某些情節</a:t>
            </a:r>
            <a:endParaRPr lang="en-US" altLang="zh-TW" dirty="0" smtClean="0"/>
          </a:p>
          <a:p>
            <a:r>
              <a:rPr lang="zh-TW" altLang="en-US" dirty="0" smtClean="0"/>
              <a:t>解釋</a:t>
            </a:r>
            <a:r>
              <a:rPr lang="en-US" altLang="zh-TW" dirty="0" smtClean="0"/>
              <a:t>:</a:t>
            </a:r>
            <a:r>
              <a:rPr lang="zh-TW" altLang="en-US" dirty="0" smtClean="0"/>
              <a:t>角色分析與同理</a:t>
            </a:r>
            <a:endParaRPr lang="en-US" altLang="zh-TW" dirty="0" smtClean="0"/>
          </a:p>
          <a:p>
            <a:r>
              <a:rPr lang="zh-TW" altLang="en-US" dirty="0" smtClean="0"/>
              <a:t>對話</a:t>
            </a:r>
            <a:r>
              <a:rPr lang="en-US" altLang="zh-TW" dirty="0" smtClean="0"/>
              <a:t>:</a:t>
            </a:r>
            <a:r>
              <a:rPr lang="zh-TW" altLang="en-US" dirty="0" smtClean="0"/>
              <a:t>在多元詮釋中看見差異</a:t>
            </a:r>
            <a:endParaRPr lang="en-US" altLang="zh-TW" dirty="0" smtClean="0"/>
          </a:p>
          <a:p>
            <a:r>
              <a:rPr lang="zh-TW" altLang="en-US" dirty="0" smtClean="0"/>
              <a:t>對話</a:t>
            </a:r>
            <a:r>
              <a:rPr lang="en-US" altLang="zh-TW" dirty="0" smtClean="0"/>
              <a:t>:</a:t>
            </a:r>
            <a:r>
              <a:rPr lang="zh-TW" altLang="en-US" dirty="0" smtClean="0"/>
              <a:t>互相傾聽與陪伴</a:t>
            </a:r>
            <a:endParaRPr lang="en-US" altLang="zh-TW" dirty="0" smtClean="0"/>
          </a:p>
          <a:p>
            <a:r>
              <a:rPr lang="zh-TW" altLang="en-US" dirty="0" smtClean="0"/>
              <a:t>尋找或看見新觀點</a:t>
            </a:r>
            <a:r>
              <a:rPr lang="en-US" altLang="zh-TW" dirty="0" smtClean="0"/>
              <a:t>:</a:t>
            </a:r>
            <a:r>
              <a:rPr lang="zh-TW" altLang="en-US" dirty="0" smtClean="0"/>
              <a:t>以可能的方式改動故事內容、或以可能的方式將枝節變主軸、或以給故事中人物建議的方式，開啟新敘事</a:t>
            </a:r>
            <a:endParaRPr lang="en-US" altLang="zh-TW" dirty="0" smtClean="0"/>
          </a:p>
          <a:p>
            <a:r>
              <a:rPr lang="zh-TW" altLang="en-US" dirty="0" smtClean="0"/>
              <a:t>應用</a:t>
            </a:r>
            <a:r>
              <a:rPr lang="en-US" altLang="zh-TW" dirty="0" smtClean="0"/>
              <a:t>:</a:t>
            </a:r>
            <a:r>
              <a:rPr lang="zh-TW" altLang="en-US" dirty="0" smtClean="0"/>
              <a:t>開始陳述自己的故事，並透過不同的詮釋版本，開啟未來的可能性</a:t>
            </a:r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     </a:t>
            </a:r>
            <a:r>
              <a:rPr lang="en-US" altLang="zh-TW" dirty="0" smtClean="0"/>
              <a:t>5.</a:t>
            </a:r>
            <a:r>
              <a:rPr lang="zh-TW" altLang="en-US" dirty="0" smtClean="0"/>
              <a:t>用故事自我覺察的例證</a:t>
            </a:r>
            <a:endParaRPr lang="zh-TW" altLang="en-US" dirty="0"/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故事「愛情來到的早晨」中的父親</a:t>
            </a:r>
            <a:r>
              <a:rPr lang="en-US" altLang="zh-TW" dirty="0" smtClean="0"/>
              <a:t>:</a:t>
            </a:r>
            <a:r>
              <a:rPr lang="zh-TW" altLang="en-US" dirty="0" smtClean="0"/>
              <a:t>是慈愛還是冷漠疏離</a:t>
            </a:r>
            <a:endParaRPr lang="en-US" altLang="zh-TW" dirty="0" smtClean="0"/>
          </a:p>
          <a:p>
            <a:r>
              <a:rPr lang="zh-TW" altLang="en-US" dirty="0" smtClean="0"/>
              <a:t>總是選擇女性議題，但總是講不到位</a:t>
            </a:r>
            <a:r>
              <a:rPr lang="en-US" altLang="zh-TW" dirty="0" smtClean="0"/>
              <a:t>:</a:t>
            </a:r>
            <a:r>
              <a:rPr lang="zh-TW" altLang="en-US" dirty="0" smtClean="0"/>
              <a:t>跟丈夫兒子的適度切割</a:t>
            </a:r>
            <a:endParaRPr lang="en-US" altLang="zh-TW" dirty="0" smtClean="0"/>
          </a:p>
          <a:p>
            <a:r>
              <a:rPr lang="zh-TW" altLang="en-US" dirty="0" smtClean="0"/>
              <a:t>從密陽到那一段從不想跟人提的過去</a:t>
            </a:r>
            <a:r>
              <a:rPr lang="en-US" altLang="zh-TW" dirty="0" smtClean="0"/>
              <a:t>:</a:t>
            </a:r>
            <a:r>
              <a:rPr lang="zh-TW" altLang="en-US" dirty="0" smtClean="0"/>
              <a:t>第一次在眾人面前提起</a:t>
            </a:r>
            <a:endParaRPr lang="en-US" altLang="zh-TW" dirty="0" smtClean="0"/>
          </a:p>
          <a:p>
            <a:r>
              <a:rPr lang="zh-TW" altLang="en-US" dirty="0" smtClean="0"/>
              <a:t>單車少年中無法和解的父子關係</a:t>
            </a:r>
            <a:r>
              <a:rPr lang="en-US" altLang="zh-TW" dirty="0" smtClean="0"/>
              <a:t>:</a:t>
            </a:r>
            <a:r>
              <a:rPr lang="zh-TW" altLang="en-US" dirty="0" smtClean="0"/>
              <a:t>可能只能跟自己的遺憾和解</a:t>
            </a:r>
            <a:endParaRPr lang="en-US" altLang="zh-TW" dirty="0" smtClean="0"/>
          </a:p>
          <a:p>
            <a:r>
              <a:rPr lang="zh-TW" altLang="en-US" dirty="0" smtClean="0"/>
              <a:t>在故事中幫人走出死別 之痛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地鐵">
  <a:themeElements>
    <a:clrScheme name="地鐵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地鐵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地鐵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220</TotalTime>
  <Words>781</Words>
  <Application>Microsoft Office PowerPoint</Application>
  <PresentationFormat>如螢幕大小 (4:3)</PresentationFormat>
  <Paragraphs>80</Paragraphs>
  <Slides>18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7" baseType="lpstr">
      <vt:lpstr>新細明體</vt:lpstr>
      <vt:lpstr>標楷體</vt:lpstr>
      <vt:lpstr>Calibri</vt:lpstr>
      <vt:lpstr>Consolas</vt:lpstr>
      <vt:lpstr>Corbel</vt:lpstr>
      <vt:lpstr>Wingdings</vt:lpstr>
      <vt:lpstr>Wingdings 2</vt:lpstr>
      <vt:lpstr>Wingdings 3</vt:lpstr>
      <vt:lpstr>地鐵</vt:lpstr>
      <vt:lpstr>      B.故事與我(自我覺察)</vt:lpstr>
      <vt:lpstr>為成人說故事與自我覺察</vt:lpstr>
      <vt:lpstr>1.故事會觸碰的自我領域</vt:lpstr>
      <vt:lpstr>    </vt:lpstr>
      <vt:lpstr>PowerPoint 簡報</vt:lpstr>
      <vt:lpstr>自我覺察</vt:lpstr>
      <vt:lpstr>   故事、道理，與自我覺察</vt:lpstr>
      <vt:lpstr>用故事帶出自我覺察的人生美學</vt:lpstr>
      <vt:lpstr> 2.為成人說故事與自我覺察_牧靈</vt:lpstr>
      <vt:lpstr>PowerPoint 簡報</vt:lpstr>
      <vt:lpstr>3.為成人說故事與全知上帝_信仰</vt:lpstr>
      <vt:lpstr>上帝信仰、永恆觀照 詩篇139篇</vt:lpstr>
      <vt:lpstr>PowerPoint 簡報</vt:lpstr>
      <vt:lpstr>PowerPoint 簡報</vt:lpstr>
      <vt:lpstr>    4.用故事自我覺察的方法</vt:lpstr>
      <vt:lpstr>PowerPoint 簡報</vt:lpstr>
      <vt:lpstr>     5.用故事自我覺察的例證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韻琳 陳</cp:lastModifiedBy>
  <cp:revision>76</cp:revision>
  <dcterms:created xsi:type="dcterms:W3CDTF">2016-09-21T11:27:30Z</dcterms:created>
  <dcterms:modified xsi:type="dcterms:W3CDTF">2018-04-08T16:13:32Z</dcterms:modified>
</cp:coreProperties>
</file>