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75" r:id="rId3"/>
    <p:sldId id="276" r:id="rId4"/>
    <p:sldId id="273" r:id="rId5"/>
    <p:sldId id="268" r:id="rId6"/>
    <p:sldId id="269" r:id="rId7"/>
    <p:sldId id="278" r:id="rId8"/>
    <p:sldId id="277" r:id="rId9"/>
    <p:sldId id="279" r:id="rId10"/>
    <p:sldId id="270" r:id="rId11"/>
    <p:sldId id="271" r:id="rId12"/>
    <p:sldId id="274" r:id="rId13"/>
    <p:sldId id="280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6" r:id="rId22"/>
    <p:sldId id="267" r:id="rId23"/>
    <p:sldId id="281" r:id="rId24"/>
    <p:sldId id="282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7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680020-D320-4657-8103-506BEBE2B1ED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zh-TW" altLang="en-US"/>
        </a:p>
      </dgm:t>
    </dgm:pt>
    <dgm:pt modelId="{1C3E3E5C-E764-4493-A99B-7E26AFBC1F6F}" type="pres">
      <dgm:prSet presAssocID="{D7680020-D320-4657-8103-506BEBE2B1E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B06C3E6-6CB6-4717-A31C-7CAAB87DDB65}" type="presOf" srcId="{D7680020-D320-4657-8103-506BEBE2B1ED}" destId="{1C3E3E5C-E764-4493-A99B-7E26AFBC1F6F}" srcOrd="0" destOrd="0" presId="urn:microsoft.com/office/officeart/2005/8/layout/process4"/>
  </dgm:cxnLst>
  <dgm:bg>
    <a:effectLst>
      <a:glow rad="101600">
        <a:schemeClr val="accent5">
          <a:satMod val="175000"/>
          <a:alpha val="40000"/>
        </a:schemeClr>
      </a:glow>
    </a:effectLst>
  </dgm:bg>
  <dgm:whole>
    <a:ln>
      <a:solidFill>
        <a:schemeClr val="tx1"/>
      </a:solidFill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9F6AAD-AF07-4BA6-A096-4FBD849E500D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zh-TW" altLang="en-US"/>
        </a:p>
      </dgm:t>
    </dgm:pt>
    <dgm:pt modelId="{D406D676-52B3-4CC5-BCF6-70DBAA0ED37B}">
      <dgm:prSet custT="1"/>
      <dgm:spPr/>
      <dgm:t>
        <a:bodyPr/>
        <a:lstStyle/>
        <a:p>
          <a:pPr rtl="0"/>
          <a:r>
            <a:rPr lang="zh-TW" altLang="en-US" sz="4000" dirty="0" smtClean="0"/>
            <a:t>盡力</a:t>
          </a:r>
          <a:endParaRPr lang="zh-TW" altLang="en-US" sz="4000" dirty="0"/>
        </a:p>
      </dgm:t>
    </dgm:pt>
    <dgm:pt modelId="{CBC042C3-ACC7-415B-978D-6E3D75B2C15C}" type="parTrans" cxnId="{4C0B3F46-65FC-43BE-8D6D-AD67B2111B35}">
      <dgm:prSet/>
      <dgm:spPr/>
      <dgm:t>
        <a:bodyPr/>
        <a:lstStyle/>
        <a:p>
          <a:endParaRPr lang="zh-TW" altLang="en-US"/>
        </a:p>
      </dgm:t>
    </dgm:pt>
    <dgm:pt modelId="{37E5294E-479E-453B-B252-09325E19EDEF}" type="sibTrans" cxnId="{4C0B3F46-65FC-43BE-8D6D-AD67B2111B35}">
      <dgm:prSet/>
      <dgm:spPr/>
      <dgm:t>
        <a:bodyPr/>
        <a:lstStyle/>
        <a:p>
          <a:endParaRPr lang="zh-TW" altLang="en-US"/>
        </a:p>
      </dgm:t>
    </dgm:pt>
    <dgm:pt modelId="{84978B35-0EFB-48C2-9C09-C8998FA0D3B3}" type="pres">
      <dgm:prSet presAssocID="{F89F6AAD-AF07-4BA6-A096-4FBD849E50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82856B9-E9E5-41F3-8420-71380E4B661F}" type="pres">
      <dgm:prSet presAssocID="{D406D676-52B3-4CC5-BCF6-70DBAA0ED37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C0B3F46-65FC-43BE-8D6D-AD67B2111B35}" srcId="{F89F6AAD-AF07-4BA6-A096-4FBD849E500D}" destId="{D406D676-52B3-4CC5-BCF6-70DBAA0ED37B}" srcOrd="0" destOrd="0" parTransId="{CBC042C3-ACC7-415B-978D-6E3D75B2C15C}" sibTransId="{37E5294E-479E-453B-B252-09325E19EDEF}"/>
    <dgm:cxn modelId="{6615058B-BCE9-487C-B14D-C0684FA638A9}" type="presOf" srcId="{D406D676-52B3-4CC5-BCF6-70DBAA0ED37B}" destId="{B82856B9-E9E5-41F3-8420-71380E4B661F}" srcOrd="0" destOrd="0" presId="urn:microsoft.com/office/officeart/2005/8/layout/vList2"/>
    <dgm:cxn modelId="{7315849A-13B9-4561-A558-CCFF3B23BA11}" type="presOf" srcId="{F89F6AAD-AF07-4BA6-A096-4FBD849E500D}" destId="{84978B35-0EFB-48C2-9C09-C8998FA0D3B3}" srcOrd="0" destOrd="0" presId="urn:microsoft.com/office/officeart/2005/8/layout/vList2"/>
    <dgm:cxn modelId="{1B82BAC4-1604-4E1C-BA3D-D7A3A65D7E46}" type="presParOf" srcId="{84978B35-0EFB-48C2-9C09-C8998FA0D3B3}" destId="{B82856B9-E9E5-41F3-8420-71380E4B661F}" srcOrd="0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27FCB9-DD21-42C2-B394-704CF993C14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zh-TW" altLang="en-US"/>
        </a:p>
      </dgm:t>
    </dgm:pt>
    <dgm:pt modelId="{FB70D5B5-2A1E-4550-B275-C86970057FAC}">
      <dgm:prSet custT="1"/>
      <dgm:spPr/>
      <dgm:t>
        <a:bodyPr/>
        <a:lstStyle/>
        <a:p>
          <a:pPr rtl="0"/>
          <a:r>
            <a:rPr lang="zh-TW" altLang="en-US" sz="4000" dirty="0" smtClean="0"/>
            <a:t>緊迫</a:t>
          </a:r>
          <a:endParaRPr lang="zh-TW" altLang="en-US" sz="4000" dirty="0"/>
        </a:p>
      </dgm:t>
    </dgm:pt>
    <dgm:pt modelId="{AE115539-B7FD-4755-8378-C0F159B8E783}" type="parTrans" cxnId="{AD083E8D-4710-4E9B-BAB1-96644DF0EA30}">
      <dgm:prSet/>
      <dgm:spPr/>
      <dgm:t>
        <a:bodyPr/>
        <a:lstStyle/>
        <a:p>
          <a:endParaRPr lang="zh-TW" altLang="en-US"/>
        </a:p>
      </dgm:t>
    </dgm:pt>
    <dgm:pt modelId="{66F344F2-6C96-488C-ADB5-E6173190A0DA}" type="sibTrans" cxnId="{AD083E8D-4710-4E9B-BAB1-96644DF0EA30}">
      <dgm:prSet/>
      <dgm:spPr/>
      <dgm:t>
        <a:bodyPr/>
        <a:lstStyle/>
        <a:p>
          <a:endParaRPr lang="zh-TW" altLang="en-US"/>
        </a:p>
      </dgm:t>
    </dgm:pt>
    <dgm:pt modelId="{51866EA8-94E8-41F1-86EC-B03DD5481875}" type="pres">
      <dgm:prSet presAssocID="{1927FCB9-DD21-42C2-B394-704CF993C14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0C38D52-4CD6-4FF2-BC36-4938845C82D5}" type="pres">
      <dgm:prSet presAssocID="{FB70D5B5-2A1E-4550-B275-C86970057FAC}" presName="parentText" presStyleLbl="node1" presStyleIdx="0" presStyleCnt="1" custLinFactNeighborX="-3846" custLinFactNeighborY="-25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A098EEA-4944-4C15-9D09-A91BBCC39F01}" type="presOf" srcId="{FB70D5B5-2A1E-4550-B275-C86970057FAC}" destId="{10C38D52-4CD6-4FF2-BC36-4938845C82D5}" srcOrd="0" destOrd="0" presId="urn:microsoft.com/office/officeart/2005/8/layout/vList2"/>
    <dgm:cxn modelId="{9482FD49-5C12-4215-ABA0-9A32AD94A19E}" type="presOf" srcId="{1927FCB9-DD21-42C2-B394-704CF993C141}" destId="{51866EA8-94E8-41F1-86EC-B03DD5481875}" srcOrd="0" destOrd="0" presId="urn:microsoft.com/office/officeart/2005/8/layout/vList2"/>
    <dgm:cxn modelId="{AD083E8D-4710-4E9B-BAB1-96644DF0EA30}" srcId="{1927FCB9-DD21-42C2-B394-704CF993C141}" destId="{FB70D5B5-2A1E-4550-B275-C86970057FAC}" srcOrd="0" destOrd="0" parTransId="{AE115539-B7FD-4755-8378-C0F159B8E783}" sibTransId="{66F344F2-6C96-488C-ADB5-E6173190A0DA}"/>
    <dgm:cxn modelId="{7DD74293-FC43-4F67-929B-AB2CBAF87833}" type="presParOf" srcId="{51866EA8-94E8-41F1-86EC-B03DD5481875}" destId="{10C38D52-4CD6-4FF2-BC36-4938845C82D5}" srcOrd="0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8792DE-91A9-48CD-BEA4-C31197523B07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zh-TW" altLang="en-US"/>
        </a:p>
      </dgm:t>
    </dgm:pt>
    <dgm:pt modelId="{647E2365-736E-4CC0-A71C-5AAA8F4E1B74}">
      <dgm:prSet custT="1"/>
      <dgm:spPr/>
      <dgm:t>
        <a:bodyPr/>
        <a:lstStyle/>
        <a:p>
          <a:pPr rtl="0"/>
          <a:r>
            <a:rPr lang="zh-TW" altLang="en-US" sz="4000" dirty="0" smtClean="0"/>
            <a:t>深化</a:t>
          </a:r>
          <a:endParaRPr lang="zh-TW" altLang="en-US" sz="4000" dirty="0"/>
        </a:p>
      </dgm:t>
    </dgm:pt>
    <dgm:pt modelId="{A5C9C8DB-4E0C-4C4E-A447-517F24AF3AE3}" type="parTrans" cxnId="{DFB7D4A3-4F6A-402A-AB7F-F136B9E28260}">
      <dgm:prSet/>
      <dgm:spPr/>
      <dgm:t>
        <a:bodyPr/>
        <a:lstStyle/>
        <a:p>
          <a:endParaRPr lang="zh-TW" altLang="en-US"/>
        </a:p>
      </dgm:t>
    </dgm:pt>
    <dgm:pt modelId="{7E53296E-365E-472F-8D25-8399820A0786}" type="sibTrans" cxnId="{DFB7D4A3-4F6A-402A-AB7F-F136B9E28260}">
      <dgm:prSet/>
      <dgm:spPr/>
      <dgm:t>
        <a:bodyPr/>
        <a:lstStyle/>
        <a:p>
          <a:endParaRPr lang="zh-TW" altLang="en-US"/>
        </a:p>
      </dgm:t>
    </dgm:pt>
    <dgm:pt modelId="{51B86EED-EC10-4928-86AA-C8ABFAA49AA5}" type="pres">
      <dgm:prSet presAssocID="{988792DE-91A9-48CD-BEA4-C31197523B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798F7DC-9473-43B6-8C54-8A5837F4474D}" type="pres">
      <dgm:prSet presAssocID="{647E2365-736E-4CC0-A71C-5AAA8F4E1B7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38DCD7D-1731-42CB-8E6D-50EFB59BF139}" type="presOf" srcId="{647E2365-736E-4CC0-A71C-5AAA8F4E1B74}" destId="{1798F7DC-9473-43B6-8C54-8A5837F4474D}" srcOrd="0" destOrd="0" presId="urn:microsoft.com/office/officeart/2005/8/layout/vList2"/>
    <dgm:cxn modelId="{4AC5F3DD-1476-4236-BDF4-81C0B2D45EC4}" type="presOf" srcId="{988792DE-91A9-48CD-BEA4-C31197523B07}" destId="{51B86EED-EC10-4928-86AA-C8ABFAA49AA5}" srcOrd="0" destOrd="0" presId="urn:microsoft.com/office/officeart/2005/8/layout/vList2"/>
    <dgm:cxn modelId="{DFB7D4A3-4F6A-402A-AB7F-F136B9E28260}" srcId="{988792DE-91A9-48CD-BEA4-C31197523B07}" destId="{647E2365-736E-4CC0-A71C-5AAA8F4E1B74}" srcOrd="0" destOrd="0" parTransId="{A5C9C8DB-4E0C-4C4E-A447-517F24AF3AE3}" sibTransId="{7E53296E-365E-472F-8D25-8399820A0786}"/>
    <dgm:cxn modelId="{72277510-4FD5-4FAC-9012-C3D344E96FB7}" type="presParOf" srcId="{51B86EED-EC10-4928-86AA-C8ABFAA49AA5}" destId="{1798F7DC-9473-43B6-8C54-8A5837F4474D}" srcOrd="0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9A97A8B-CF93-475B-B90D-95E70C95B32C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zh-TW" altLang="en-US"/>
        </a:p>
      </dgm:t>
    </dgm:pt>
    <dgm:pt modelId="{B7A594EF-2EE5-4296-A4AD-AE2C502347B5}">
      <dgm:prSet custT="1"/>
      <dgm:spPr/>
      <dgm:t>
        <a:bodyPr/>
        <a:lstStyle/>
        <a:p>
          <a:pPr rtl="0"/>
          <a:r>
            <a:rPr lang="zh-TW" altLang="en-US" sz="4000" dirty="0" smtClean="0"/>
            <a:t>珍惜</a:t>
          </a:r>
          <a:endParaRPr lang="zh-TW" altLang="en-US" sz="4000" dirty="0"/>
        </a:p>
      </dgm:t>
    </dgm:pt>
    <dgm:pt modelId="{51E80BAF-878D-4F1B-B99D-BAA62F8A1680}" type="parTrans" cxnId="{93FE1019-8A70-4C01-A2F9-F72CB4B21673}">
      <dgm:prSet/>
      <dgm:spPr/>
      <dgm:t>
        <a:bodyPr/>
        <a:lstStyle/>
        <a:p>
          <a:endParaRPr lang="zh-TW" altLang="en-US"/>
        </a:p>
      </dgm:t>
    </dgm:pt>
    <dgm:pt modelId="{B8DDB6CC-FD10-4BEC-85BC-279FBEE382DB}" type="sibTrans" cxnId="{93FE1019-8A70-4C01-A2F9-F72CB4B21673}">
      <dgm:prSet/>
      <dgm:spPr/>
      <dgm:t>
        <a:bodyPr/>
        <a:lstStyle/>
        <a:p>
          <a:endParaRPr lang="zh-TW" altLang="en-US"/>
        </a:p>
      </dgm:t>
    </dgm:pt>
    <dgm:pt modelId="{EA8BED49-1E88-4E13-B389-ED796724B9D8}" type="pres">
      <dgm:prSet presAssocID="{29A97A8B-CF93-475B-B90D-95E70C95B3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3800DF7-6309-4C55-8863-FFDA76218835}" type="pres">
      <dgm:prSet presAssocID="{B7A594EF-2EE5-4296-A4AD-AE2C502347B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3FE1019-8A70-4C01-A2F9-F72CB4B21673}" srcId="{29A97A8B-CF93-475B-B90D-95E70C95B32C}" destId="{B7A594EF-2EE5-4296-A4AD-AE2C502347B5}" srcOrd="0" destOrd="0" parTransId="{51E80BAF-878D-4F1B-B99D-BAA62F8A1680}" sibTransId="{B8DDB6CC-FD10-4BEC-85BC-279FBEE382DB}"/>
    <dgm:cxn modelId="{3E3B9A89-F73A-41CB-A2F2-708EC51A3793}" type="presOf" srcId="{29A97A8B-CF93-475B-B90D-95E70C95B32C}" destId="{EA8BED49-1E88-4E13-B389-ED796724B9D8}" srcOrd="0" destOrd="0" presId="urn:microsoft.com/office/officeart/2005/8/layout/vList2"/>
    <dgm:cxn modelId="{1D48738F-BFC3-474A-B812-C9E214B4E41B}" type="presOf" srcId="{B7A594EF-2EE5-4296-A4AD-AE2C502347B5}" destId="{F3800DF7-6309-4C55-8863-FFDA76218835}" srcOrd="0" destOrd="0" presId="urn:microsoft.com/office/officeart/2005/8/layout/vList2"/>
    <dgm:cxn modelId="{A5D7CD8B-7B0B-4599-8396-CBA08B36135E}" type="presParOf" srcId="{EA8BED49-1E88-4E13-B389-ED796724B9D8}" destId="{F3800DF7-6309-4C55-8863-FFDA76218835}" srcOrd="0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2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16E7B-CBB0-4EBC-B5FD-AA0A15CA555E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890C6-8BA6-45E4-9832-67B67D9A06E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2D3FD0-798D-4DA0-A7E0-06F6686BF761}" type="slidenum">
              <a:rPr lang="en-US" altLang="zh-TW"/>
              <a:pPr/>
              <a:t>2</a:t>
            </a:fld>
            <a:endParaRPr lang="en-US" altLang="zh-TW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A5011F-08A2-41A7-A116-9D8804B742D5}" type="slidenum">
              <a:rPr lang="en-US" altLang="zh-TW"/>
              <a:pPr/>
              <a:t>10</a:t>
            </a:fld>
            <a:endParaRPr lang="en-US" altLang="zh-TW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D56541-1350-4CFB-8EB6-458E46A3082E}" type="slidenum">
              <a:rPr lang="en-US" altLang="zh-TW"/>
              <a:pPr/>
              <a:t>11</a:t>
            </a:fld>
            <a:endParaRPr lang="en-US" altLang="zh-TW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DFA18E-F050-495F-A001-247D1DD08E2C}" type="slidenum">
              <a:rPr lang="en-US" altLang="zh-TW"/>
              <a:pPr/>
              <a:t>12</a:t>
            </a:fld>
            <a:endParaRPr lang="en-US" altLang="zh-TW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矩形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矩形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矩形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56" name="矩形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矩形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矩形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矩形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手繪多邊形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手繪多邊形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手繪多邊形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手繪多邊形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手繪多邊形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手繪多邊形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手繪多邊形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手繪多邊形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手繪多邊形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手繪多邊形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手繪多邊形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手繪多邊形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手繪多邊形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手繪多邊形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矩形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矩形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矩形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矩形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矩形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矩形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矩形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矩形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直線接點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群組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直線接點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grpSp>
        <p:nvGrpSpPr>
          <p:cNvPr id="14" name="群組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直線接點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接點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群組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直線接點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矩形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矩形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矩形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BEAD13-0566-4C6C-97E7-55F17F24B09F}" type="datetimeFigureOut">
              <a:rPr lang="zh-TW" altLang="en-US" smtClean="0"/>
              <a:pPr/>
              <a:t>2016/10/12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Colors" Target="../diagrams/colors3.xml"/><Relationship Id="rId18" Type="http://schemas.openxmlformats.org/officeDocument/2006/relationships/diagramData" Target="../diagrams/data5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openxmlformats.org/officeDocument/2006/relationships/diagramColors" Target="../diagrams/colors5.xml"/><Relationship Id="rId7" Type="http://schemas.openxmlformats.org/officeDocument/2006/relationships/diagramLayout" Target="../diagrams/layout2.xml"/><Relationship Id="rId12" Type="http://schemas.openxmlformats.org/officeDocument/2006/relationships/diagramQuickStyle" Target="../diagrams/quickStyle3.xml"/><Relationship Id="rId17" Type="http://schemas.openxmlformats.org/officeDocument/2006/relationships/diagramColors" Target="../diagrams/colors4.xml"/><Relationship Id="rId2" Type="http://schemas.openxmlformats.org/officeDocument/2006/relationships/diagramData" Target="../diagrams/data1.xml"/><Relationship Id="rId16" Type="http://schemas.openxmlformats.org/officeDocument/2006/relationships/diagramQuickStyle" Target="../diagrams/quickStyle4.xml"/><Relationship Id="rId20" Type="http://schemas.openxmlformats.org/officeDocument/2006/relationships/diagramQuickStyle" Target="../diagrams/quickStyle5.xml"/><Relationship Id="rId29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diagramLayout" Target="../diagrams/layout3.xml"/><Relationship Id="rId5" Type="http://schemas.openxmlformats.org/officeDocument/2006/relationships/diagramColors" Target="../diagrams/colors1.xml"/><Relationship Id="rId15" Type="http://schemas.openxmlformats.org/officeDocument/2006/relationships/diagramLayout" Target="../diagrams/layout4.xml"/><Relationship Id="rId28" Type="http://schemas.microsoft.com/office/2007/relationships/diagramDrawing" Target="../diagrams/drawing3.xml"/><Relationship Id="rId10" Type="http://schemas.openxmlformats.org/officeDocument/2006/relationships/diagramData" Target="../diagrams/data3.xml"/><Relationship Id="rId19" Type="http://schemas.openxmlformats.org/officeDocument/2006/relationships/diagramLayout" Target="../diagrams/layout5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Relationship Id="rId14" Type="http://schemas.openxmlformats.org/officeDocument/2006/relationships/diagramData" Target="../diagrams/data4.xml"/><Relationship Id="rId27" Type="http://schemas.microsoft.com/office/2007/relationships/diagramDrawing" Target="../diagrams/drawing4.xml"/><Relationship Id="rId30" Type="http://schemas.microsoft.com/office/2007/relationships/diagramDrawing" Target="../diagrams/drawing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為成人說故事與自我覺察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14400" y="500042"/>
            <a:ext cx="7772400" cy="3843358"/>
          </a:xfrm>
        </p:spPr>
        <p:txBody>
          <a:bodyPr>
            <a:normAutofit/>
          </a:bodyPr>
          <a:lstStyle/>
          <a:p>
            <a:r>
              <a:rPr lang="en-US" altLang="zh-TW" sz="2400" dirty="0" smtClean="0"/>
              <a:t>1.</a:t>
            </a:r>
            <a:r>
              <a:rPr lang="zh-TW" altLang="en-US" sz="2400" dirty="0" smtClean="0"/>
              <a:t>自我覺察</a:t>
            </a:r>
            <a:endParaRPr lang="en-US" altLang="zh-TW" sz="2400" dirty="0" smtClean="0"/>
          </a:p>
          <a:p>
            <a:r>
              <a:rPr lang="en-US" altLang="zh-TW" sz="2400" dirty="0" smtClean="0"/>
              <a:t>2.</a:t>
            </a:r>
            <a:r>
              <a:rPr lang="zh-TW" altLang="en-US" sz="2400" dirty="0" smtClean="0"/>
              <a:t>誰是適合聽故事的對象</a:t>
            </a:r>
            <a:r>
              <a:rPr lang="en-US" altLang="zh-TW" sz="2400" dirty="0" smtClean="0"/>
              <a:t>?</a:t>
            </a:r>
          </a:p>
          <a:p>
            <a:r>
              <a:rPr lang="en-US" altLang="zh-TW" sz="2400" dirty="0" smtClean="0"/>
              <a:t>3.</a:t>
            </a:r>
            <a:r>
              <a:rPr lang="zh-TW" altLang="en-US" sz="2400" dirty="0" smtClean="0"/>
              <a:t>故事與人生美學</a:t>
            </a:r>
            <a:endParaRPr lang="en-US" altLang="zh-TW" sz="2400" dirty="0" smtClean="0"/>
          </a:p>
          <a:p>
            <a:r>
              <a:rPr lang="en-US" altLang="zh-TW" sz="2400" dirty="0" smtClean="0"/>
              <a:t>4.</a:t>
            </a:r>
            <a:r>
              <a:rPr lang="zh-TW" altLang="en-US" sz="2400" dirty="0" smtClean="0"/>
              <a:t>故事、人生美學與福音預工</a:t>
            </a:r>
            <a:endParaRPr lang="en-US" altLang="zh-TW" sz="2400" dirty="0" smtClean="0"/>
          </a:p>
          <a:p>
            <a:r>
              <a:rPr lang="en-US" altLang="zh-TW" sz="2400" dirty="0" smtClean="0"/>
              <a:t>5.</a:t>
            </a:r>
            <a:r>
              <a:rPr lang="zh-TW" altLang="en-US" sz="2400" dirty="0" smtClean="0"/>
              <a:t>故事、人生美學與自我覺察</a:t>
            </a:r>
            <a:r>
              <a:rPr lang="en-US" altLang="zh-TW" sz="2400" dirty="0" smtClean="0"/>
              <a:t>_</a:t>
            </a:r>
            <a:r>
              <a:rPr lang="zh-TW" altLang="en-US" sz="2400" dirty="0" smtClean="0"/>
              <a:t>牧靈</a:t>
            </a:r>
            <a:endParaRPr lang="en-US" altLang="zh-TW" sz="2400" dirty="0" smtClean="0"/>
          </a:p>
          <a:p>
            <a:r>
              <a:rPr lang="en-US" altLang="zh-TW" sz="2400" dirty="0" smtClean="0"/>
              <a:t>6.</a:t>
            </a:r>
            <a:r>
              <a:rPr lang="zh-TW" altLang="en-US" sz="2400" dirty="0" smtClean="0"/>
              <a:t>自我覺察與永恆</a:t>
            </a:r>
            <a:r>
              <a:rPr lang="zh-TW" altLang="en-US" sz="2400" dirty="0" smtClean="0"/>
              <a:t>觀照</a:t>
            </a:r>
            <a:endParaRPr lang="en-US" altLang="zh-TW" sz="2400" dirty="0" smtClean="0"/>
          </a:p>
          <a:p>
            <a:r>
              <a:rPr lang="en-US" altLang="zh-TW" sz="2400" dirty="0" smtClean="0"/>
              <a:t>7.</a:t>
            </a:r>
            <a:r>
              <a:rPr lang="zh-TW" altLang="en-US" sz="2400" dirty="0" smtClean="0"/>
              <a:t>方法</a:t>
            </a:r>
            <a:endParaRPr lang="en-US" altLang="zh-TW" sz="2400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自我覺察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難堪：難以啟齒的自己</a:t>
            </a:r>
          </a:p>
          <a:p>
            <a:pPr eaLnBrk="1" hangingPunct="1"/>
            <a:r>
              <a:rPr lang="zh-TW" altLang="en-US" dirty="0" smtClean="0"/>
              <a:t>模糊：需要整理的自己</a:t>
            </a:r>
          </a:p>
          <a:p>
            <a:pPr eaLnBrk="1" hangingPunct="1"/>
            <a:r>
              <a:rPr lang="zh-TW" altLang="en-US" dirty="0" smtClean="0"/>
              <a:t>等待：仍有未知的自己</a:t>
            </a:r>
          </a:p>
          <a:p>
            <a:pPr eaLnBrk="1" hangingPunct="1"/>
            <a:r>
              <a:rPr lang="zh-TW" altLang="en-US" dirty="0" smtClean="0"/>
              <a:t>點燃：期待中的自己、被提升的自己、超越現狀的自己</a:t>
            </a:r>
            <a:endParaRPr lang="en-US" altLang="zh-TW" dirty="0" smtClean="0"/>
          </a:p>
          <a:p>
            <a:pPr eaLnBrk="1" hangingPunct="1">
              <a:buNone/>
            </a:pPr>
            <a:endParaRPr lang="zh-TW" altLang="en-US" dirty="0" smtClean="0"/>
          </a:p>
        </p:txBody>
      </p:sp>
      <p:sp>
        <p:nvSpPr>
          <p:cNvPr id="4" name="文字方塊 3"/>
          <p:cNvSpPr txBox="1"/>
          <p:nvPr/>
        </p:nvSpPr>
        <p:spPr>
          <a:xfrm>
            <a:off x="1428728" y="4857760"/>
            <a:ext cx="61863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在故事中啟齒、整理、覺察，</a:t>
            </a:r>
            <a:endParaRPr lang="en-US" altLang="zh-TW" sz="3600" dirty="0" smtClean="0"/>
          </a:p>
          <a:p>
            <a:r>
              <a:rPr lang="zh-TW" altLang="en-US" sz="3600" dirty="0" smtClean="0"/>
              <a:t>並開啟新的、更好的可能性</a:t>
            </a:r>
            <a:endParaRPr lang="zh-TW" altLang="en-US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512064"/>
            <a:ext cx="8424936" cy="914400"/>
          </a:xfrm>
        </p:spPr>
        <p:txBody>
          <a:bodyPr/>
          <a:lstStyle/>
          <a:p>
            <a:r>
              <a:rPr lang="zh-TW" altLang="en-US" dirty="0" smtClean="0"/>
              <a:t>聽故事與聽道理，哪種更能自我覺察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知識與道理</a:t>
            </a:r>
            <a:endParaRPr lang="en-US" altLang="zh-TW" dirty="0" smtClean="0"/>
          </a:p>
          <a:p>
            <a:r>
              <a:rPr lang="zh-TW" altLang="en-US" dirty="0" smtClean="0"/>
              <a:t>真正留在人們生命中的，往往不是別人講的、教的，而是自己發現的。</a:t>
            </a:r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用故事帶出自我覺察的人生美學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zh-TW" altLang="en-US" dirty="0" smtClean="0"/>
              <a:t>    故事絕不只是單純的消遣、娛人或用來教導他人，它是以美感和距離，不斷的挖掘再挖掘，以便更深層的認識世界，認識他人、認識自己，以便我們的生活，能夠一日比一日更自由。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誰是適合聽故事的對象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成人也需要聽故事，因為每一個故事，都反映不同的人生，讓我們隔著距離，觀察並省思自己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班雅明</a:t>
            </a:r>
            <a:r>
              <a:rPr lang="en-US" altLang="zh-TW" dirty="0" smtClean="0"/>
              <a:t>:</a:t>
            </a:r>
            <a:r>
              <a:rPr lang="zh-TW" altLang="en-US" dirty="0" smtClean="0"/>
              <a:t>故事是來自遠方的親身經歷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弱勢群體需要故事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dirty="0" smtClean="0"/>
              <a:t>怎樣的情況被稱之為弱勢</a:t>
            </a:r>
            <a:endParaRPr lang="en-US" altLang="zh-TW" dirty="0" smtClean="0"/>
          </a:p>
          <a:p>
            <a:r>
              <a:rPr lang="zh-TW" altLang="en-US" dirty="0" smtClean="0"/>
              <a:t>他們無法只談論問題，他們亟需緩和問題、解決問題</a:t>
            </a:r>
            <a:endParaRPr lang="en-US" altLang="zh-TW" dirty="0" smtClean="0"/>
          </a:p>
          <a:p>
            <a:r>
              <a:rPr lang="zh-TW" altLang="en-US" dirty="0" smtClean="0"/>
              <a:t>他們不知該如何表達</a:t>
            </a:r>
            <a:endParaRPr lang="en-US" altLang="zh-TW" dirty="0" smtClean="0"/>
          </a:p>
          <a:p>
            <a:r>
              <a:rPr lang="zh-TW" altLang="en-US" dirty="0" smtClean="0"/>
              <a:t>他們往往在話語、權力、權利、經濟、教育上，都長期被剝奪，並承受著道德壓力</a:t>
            </a:r>
            <a:endParaRPr lang="en-US" altLang="zh-TW" dirty="0" smtClean="0"/>
          </a:p>
          <a:p>
            <a:r>
              <a:rPr lang="zh-TW" altLang="en-US" dirty="0" smtClean="0"/>
              <a:t>他們需要的不是一次性的個人資助，而是長久性的機構扶持。</a:t>
            </a:r>
            <a:endParaRPr lang="en-US" altLang="zh-TW" dirty="0" smtClean="0"/>
          </a:p>
          <a:p>
            <a:r>
              <a:rPr lang="zh-TW" altLang="en-US" dirty="0" smtClean="0"/>
              <a:t>他們更需要個別性關注，而不是群體或小組或班級、辦公室的關注。</a:t>
            </a:r>
            <a:r>
              <a:rPr lang="en-US" altLang="zh-TW" dirty="0" smtClean="0"/>
              <a:t>(</a:t>
            </a:r>
            <a:r>
              <a:rPr lang="zh-TW" altLang="en-US" dirty="0" smtClean="0"/>
              <a:t>功能性的扶持互助小組除外。</a:t>
            </a:r>
            <a:r>
              <a:rPr lang="en-US" altLang="zh-TW" dirty="0" smtClean="0"/>
              <a:t>)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36712"/>
          </a:xfrm>
        </p:spPr>
        <p:txBody>
          <a:bodyPr/>
          <a:lstStyle/>
          <a:p>
            <a:r>
              <a:rPr lang="zh-TW" altLang="en-US" dirty="0" smtClean="0"/>
              <a:t>故事與人生美學</a:t>
            </a:r>
            <a:r>
              <a:rPr lang="en-US" altLang="zh-TW" dirty="0" smtClean="0"/>
              <a:t>_</a:t>
            </a:r>
            <a:r>
              <a:rPr lang="zh-TW" altLang="en-US" dirty="0" smtClean="0"/>
              <a:t>什麼是人生美學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908720"/>
            <a:ext cx="8892480" cy="594928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zh-TW" altLang="en-US" dirty="0" smtClean="0"/>
              <a:t>        </a:t>
            </a:r>
            <a:r>
              <a:rPr lang="zh-TW" altLang="en-US" dirty="0" smtClean="0">
                <a:solidFill>
                  <a:srgbClr val="FF0000"/>
                </a:solidFill>
              </a:rPr>
              <a:t>將以下一切視之為恩典</a:t>
            </a:r>
            <a:r>
              <a:rPr lang="en-US" altLang="zh-TW" dirty="0" smtClean="0">
                <a:solidFill>
                  <a:srgbClr val="FF0000"/>
                </a:solidFill>
              </a:rPr>
              <a:t>_</a:t>
            </a:r>
            <a:r>
              <a:rPr lang="zh-TW" altLang="en-US" dirty="0" smtClean="0">
                <a:solidFill>
                  <a:srgbClr val="FF0000"/>
                </a:solidFill>
              </a:rPr>
              <a:t>所謂的正向能量積極思考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altLang="zh-TW" dirty="0" smtClean="0"/>
          </a:p>
          <a:p>
            <a:r>
              <a:rPr lang="zh-TW" altLang="en-US" dirty="0" smtClean="0"/>
              <a:t>跟神、跟人、跟自己和好的人生</a:t>
            </a:r>
            <a:endParaRPr lang="en-US" altLang="zh-TW" dirty="0" smtClean="0"/>
          </a:p>
          <a:p>
            <a:r>
              <a:rPr lang="zh-TW" altLang="en-US" dirty="0" smtClean="0"/>
              <a:t>渴望以自己能夠勝任的方式付出愛與關懷</a:t>
            </a:r>
            <a:endParaRPr lang="en-US" altLang="zh-TW" dirty="0" smtClean="0"/>
          </a:p>
          <a:p>
            <a:r>
              <a:rPr lang="zh-TW" altLang="en-US" dirty="0" smtClean="0"/>
              <a:t>心靈內在的自由、自主與釋放</a:t>
            </a:r>
            <a:endParaRPr lang="en-US" altLang="zh-TW" dirty="0" smtClean="0"/>
          </a:p>
          <a:p>
            <a:r>
              <a:rPr lang="zh-TW" altLang="en-US" dirty="0" smtClean="0"/>
              <a:t>對自我生命的成長抱持渴望與希望</a:t>
            </a:r>
            <a:endParaRPr lang="en-US" altLang="zh-TW" dirty="0" smtClean="0"/>
          </a:p>
          <a:p>
            <a:r>
              <a:rPr lang="zh-TW" altLang="en-US" dirty="0" smtClean="0"/>
              <a:t>面對人生的得失與日後必然的死亡，有能力以平靜自處</a:t>
            </a:r>
            <a:endParaRPr lang="en-US" altLang="zh-TW" dirty="0" smtClean="0"/>
          </a:p>
          <a:p>
            <a:r>
              <a:rPr lang="zh-TW" altLang="en-US" dirty="0" smtClean="0"/>
              <a:t>對當下心存珍惜與感恩</a:t>
            </a:r>
            <a:endParaRPr lang="en-US" altLang="zh-TW" dirty="0" smtClean="0"/>
          </a:p>
          <a:p>
            <a:r>
              <a:rPr lang="zh-TW" altLang="en-US" dirty="0" smtClean="0"/>
              <a:t>對不同價值觀與不同信仰的人，是搭建橋樑而非高高在上</a:t>
            </a:r>
            <a:endParaRPr lang="en-US" altLang="zh-TW" dirty="0" smtClean="0"/>
          </a:p>
          <a:p>
            <a:r>
              <a:rPr lang="zh-TW" altLang="en-US" dirty="0" smtClean="0"/>
              <a:t>有能力有意願給他人正向、肯定、關懷、意義的建設</a:t>
            </a:r>
            <a:endParaRPr lang="en-US" altLang="zh-TW" dirty="0" smtClean="0"/>
          </a:p>
          <a:p>
            <a:r>
              <a:rPr lang="zh-TW" altLang="en-US" dirty="0" smtClean="0"/>
              <a:t>對周遭社會的弱勢群體，有意願以任何方式支持扶助他們機構、組織或扶持小組</a:t>
            </a:r>
            <a:endParaRPr lang="zh-TW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   為成人說故事與福音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601" name="Oval 9"/>
          <p:cNvSpPr>
            <a:spLocks noChangeArrowheads="1"/>
          </p:cNvSpPr>
          <p:nvPr/>
        </p:nvSpPr>
        <p:spPr bwMode="auto">
          <a:xfrm>
            <a:off x="1522412" y="1485900"/>
            <a:ext cx="5545139" cy="5545138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3200" b="1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6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r>
              <a:rPr lang="zh-TW" altLang="en-US" sz="3000" b="1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身</a:t>
            </a:r>
          </a:p>
          <a:p>
            <a:pPr algn="ctr" eaLnBrk="1" hangingPunct="1">
              <a:defRPr/>
            </a:pPr>
            <a:r>
              <a:rPr lang="zh-TW" altLang="en-US" sz="3000" b="1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生理與心理</a:t>
            </a:r>
          </a:p>
        </p:txBody>
      </p:sp>
      <p:sp>
        <p:nvSpPr>
          <p:cNvPr id="238597" name="Oval 5"/>
          <p:cNvSpPr>
            <a:spLocks noChangeArrowheads="1"/>
          </p:cNvSpPr>
          <p:nvPr/>
        </p:nvSpPr>
        <p:spPr bwMode="auto">
          <a:xfrm>
            <a:off x="2435225" y="2014537"/>
            <a:ext cx="3671888" cy="3670300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r>
              <a:rPr lang="en-US" altLang="zh-TW" sz="30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心</a:t>
            </a:r>
            <a:endParaRPr lang="zh-TW" altLang="en-US" sz="30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r>
              <a:rPr lang="zh-TW" altLang="en-US" sz="30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心靈與性靈</a:t>
            </a:r>
          </a:p>
        </p:txBody>
      </p:sp>
      <p:sp>
        <p:nvSpPr>
          <p:cNvPr id="512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"/>
            <a:ext cx="9144000" cy="1316038"/>
          </a:xfrm>
        </p:spPr>
        <p:txBody>
          <a:bodyPr lIns="0" rIns="0" bIns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27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7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700" dirty="0" smtClean="0">
                <a:latin typeface="標楷體" pitchFamily="65" charset="-120"/>
                <a:ea typeface="標楷體" pitchFamily="65" charset="-120"/>
              </a:rPr>
              <a:t>                  </a:t>
            </a:r>
            <a:r>
              <a:rPr lang="en-US" altLang="zh-TW" sz="27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7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700" dirty="0" smtClean="0">
                <a:latin typeface="標楷體" pitchFamily="65" charset="-120"/>
                <a:ea typeface="標楷體" pitchFamily="65" charset="-120"/>
              </a:rPr>
              <a:t>     真善美全人關懷協會的使命</a:t>
            </a:r>
            <a:r>
              <a:rPr lang="en-US" altLang="zh-TW" sz="2700" dirty="0" smtClean="0">
                <a:latin typeface="標楷體" pitchFamily="65" charset="-120"/>
                <a:ea typeface="標楷體" pitchFamily="65" charset="-120"/>
              </a:rPr>
              <a:t>_</a:t>
            </a:r>
            <a:r>
              <a:rPr lang="zh-TW" altLang="en-US" sz="2700" dirty="0" smtClean="0">
                <a:latin typeface="標楷體" pitchFamily="65" charset="-120"/>
                <a:ea typeface="標楷體" pitchFamily="65" charset="-120"/>
              </a:rPr>
              <a:t>故事、人生美學與福音</a:t>
            </a:r>
          </a:p>
        </p:txBody>
      </p:sp>
      <p:sp>
        <p:nvSpPr>
          <p:cNvPr id="238596" name="Oval 4"/>
          <p:cNvSpPr>
            <a:spLocks noChangeArrowheads="1"/>
          </p:cNvSpPr>
          <p:nvPr/>
        </p:nvSpPr>
        <p:spPr bwMode="auto">
          <a:xfrm>
            <a:off x="3324225" y="2476500"/>
            <a:ext cx="1871663" cy="1871663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>
              <a:defRPr/>
            </a:pPr>
            <a:r>
              <a:rPr lang="zh-TW" altLang="en-US" sz="3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靈</a:t>
            </a:r>
          </a:p>
          <a:p>
            <a:pPr algn="ctr" eaLnBrk="1" hangingPunct="1">
              <a:defRPr/>
            </a:pPr>
            <a:r>
              <a:rPr lang="zh-TW" altLang="en-US" sz="3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基督信仰</a:t>
            </a:r>
          </a:p>
          <a:p>
            <a:pPr algn="ctr" eaLnBrk="1" hangingPunct="1">
              <a:defRPr/>
            </a:pPr>
            <a:r>
              <a:rPr lang="zh-TW" altLang="en-US" sz="3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信望愛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8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601" name="Oval 9"/>
          <p:cNvSpPr>
            <a:spLocks noChangeArrowheads="1"/>
          </p:cNvSpPr>
          <p:nvPr/>
        </p:nvSpPr>
        <p:spPr bwMode="auto">
          <a:xfrm>
            <a:off x="1477962" y="1203325"/>
            <a:ext cx="5545139" cy="5545138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3200" b="1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6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endParaRPr lang="en-US" altLang="zh-TW" sz="3200" b="1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defRPr/>
            </a:pPr>
            <a:r>
              <a:rPr lang="zh-TW" altLang="en-US" sz="3000" b="1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全人的生命關懷</a:t>
            </a:r>
          </a:p>
        </p:txBody>
      </p:sp>
      <p:sp>
        <p:nvSpPr>
          <p:cNvPr id="238597" name="Oval 5"/>
          <p:cNvSpPr>
            <a:spLocks noChangeArrowheads="1"/>
          </p:cNvSpPr>
          <p:nvPr/>
        </p:nvSpPr>
        <p:spPr bwMode="auto">
          <a:xfrm>
            <a:off x="2435225" y="2014537"/>
            <a:ext cx="3671888" cy="3670300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endParaRPr lang="en-US" altLang="zh-TW" sz="2800" b="1" dirty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eaLnBrk="1" hangingPunct="1">
              <a:defRPr/>
            </a:pPr>
            <a:r>
              <a:rPr lang="zh-TW" altLang="en-US" sz="30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真善美的追求</a:t>
            </a:r>
          </a:p>
          <a:p>
            <a:pPr algn="ctr" eaLnBrk="1" hangingPunct="1">
              <a:defRPr/>
            </a:pPr>
            <a:r>
              <a:rPr lang="zh-TW" altLang="en-US" sz="30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人生美學</a:t>
            </a:r>
          </a:p>
        </p:txBody>
      </p:sp>
      <p:sp>
        <p:nvSpPr>
          <p:cNvPr id="615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"/>
            <a:ext cx="9144000" cy="1316038"/>
          </a:xfrm>
        </p:spPr>
        <p:txBody>
          <a:bodyPr lIns="0" rIns="0" bIns="0">
            <a:normAutofit/>
          </a:bodyPr>
          <a:lstStyle/>
          <a:p>
            <a:pPr>
              <a:defRPr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               為成人說故事與福音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   真善美全人關懷協會的使命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_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故事、人生美學與福音</a:t>
            </a:r>
          </a:p>
        </p:txBody>
      </p:sp>
      <p:sp>
        <p:nvSpPr>
          <p:cNvPr id="238596" name="Oval 4"/>
          <p:cNvSpPr>
            <a:spLocks noChangeArrowheads="1"/>
          </p:cNvSpPr>
          <p:nvPr/>
        </p:nvSpPr>
        <p:spPr bwMode="auto">
          <a:xfrm>
            <a:off x="3324225" y="2476500"/>
            <a:ext cx="1871663" cy="1871663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>
              <a:defRPr/>
            </a:pPr>
            <a:r>
              <a:rPr lang="zh-TW" altLang="en-US" sz="3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基督信仰</a:t>
            </a:r>
            <a:br>
              <a:rPr lang="zh-TW" altLang="en-US" sz="3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0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信望愛</a:t>
            </a:r>
          </a:p>
        </p:txBody>
      </p:sp>
      <p:grpSp>
        <p:nvGrpSpPr>
          <p:cNvPr id="2" name="群組 1"/>
          <p:cNvGrpSpPr>
            <a:grpSpLocks/>
          </p:cNvGrpSpPr>
          <p:nvPr/>
        </p:nvGrpSpPr>
        <p:grpSpPr bwMode="auto">
          <a:xfrm>
            <a:off x="908966" y="266812"/>
            <a:ext cx="8055522" cy="916502"/>
            <a:chOff x="-21739" y="216550"/>
            <a:chExt cx="9165744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kumimoji="0" lang="en-US">
                <a:ea typeface="標楷體" pitchFamily="65" charset="-120"/>
              </a:endParaRPr>
            </a:p>
          </p:txBody>
        </p:sp>
        <p:sp>
          <p:nvSpPr>
            <p:cNvPr id="13324" name="Text Box 18"/>
            <p:cNvSpPr txBox="1">
              <a:spLocks noChangeArrowheads="1"/>
            </p:cNvSpPr>
            <p:nvPr/>
          </p:nvSpPr>
          <p:spPr bwMode="auto">
            <a:xfrm rot="21435692">
              <a:off x="-21739" y="509503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kumimoji="0" lang="zh-TW" altLang="zh-TW">
                <a:ea typeface="標楷體" pitchFamily="65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8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     </a:t>
            </a:r>
            <a:r>
              <a:rPr lang="zh-TW" altLang="en-US" dirty="0" smtClean="0"/>
              <a:t>   人生美學與福音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lvl="4" eaLnBrk="1" hangingPunct="1">
              <a:buFont typeface="Wingdings" pitchFamily="2" charset="2"/>
              <a:buNone/>
            </a:pPr>
            <a:endParaRPr lang="zh-TW" altLang="en-US" sz="2400" smtClean="0">
              <a:latin typeface="標楷體" pitchFamily="65" charset="-120"/>
              <a:ea typeface="標楷體" pitchFamily="65" charset="-120"/>
            </a:endParaRPr>
          </a:p>
          <a:p>
            <a:pPr lvl="4" eaLnBrk="1" hangingPunct="1">
              <a:buFont typeface="Wingdings" pitchFamily="2" charset="2"/>
              <a:buNone/>
            </a:pPr>
            <a:endParaRPr lang="zh-TW" altLang="en-US" sz="2400" smtClean="0">
              <a:latin typeface="標楷體" pitchFamily="65" charset="-120"/>
              <a:ea typeface="標楷體" pitchFamily="65" charset="-120"/>
            </a:endParaRPr>
          </a:p>
          <a:p>
            <a:pPr lvl="4" eaLnBrk="1" hangingPunct="1">
              <a:buFont typeface="Wingdings" pitchFamily="2" charset="2"/>
              <a:buNone/>
            </a:pPr>
            <a:endParaRPr lang="zh-TW" altLang="en-US" sz="2400" smtClean="0">
              <a:latin typeface="標楷體" pitchFamily="65" charset="-120"/>
              <a:ea typeface="標楷體" pitchFamily="65" charset="-120"/>
            </a:endParaRPr>
          </a:p>
          <a:p>
            <a:pPr lvl="4" eaLnBrk="1" hangingPunct="1">
              <a:buFont typeface="Wingdings" pitchFamily="2" charset="2"/>
              <a:buNone/>
            </a:pPr>
            <a:r>
              <a:rPr lang="zh-TW" altLang="en-US" sz="2400" smtClean="0">
                <a:latin typeface="標楷體" pitchFamily="65" charset="-120"/>
                <a:ea typeface="標楷體" pitchFamily="65" charset="-120"/>
              </a:rPr>
              <a:t> 每一個美的感動，都與真與善相合， </a:t>
            </a:r>
            <a:endParaRPr lang="zh-TW" altLang="en-US" sz="1800" smtClean="0"/>
          </a:p>
          <a:p>
            <a:pPr lvl="4" eaLnBrk="1" hangingPunct="1">
              <a:buFont typeface="Wingdings" pitchFamily="2" charset="2"/>
              <a:buNone/>
            </a:pPr>
            <a:r>
              <a:rPr lang="zh-TW" altLang="en-US" sz="2400" smtClean="0">
                <a:latin typeface="標楷體" pitchFamily="65" charset="-120"/>
                <a:ea typeface="標楷體" pitchFamily="65" charset="-120"/>
              </a:rPr>
              <a:t> 每一個追尋真、善、美的故事，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sz="3000" smtClean="0">
                <a:latin typeface="標楷體" pitchFamily="65" charset="-120"/>
                <a:ea typeface="標楷體" pitchFamily="65" charset="-120"/>
              </a:rPr>
              <a:t>       都是追尋上帝、與上帝相遇的故事。</a:t>
            </a:r>
          </a:p>
          <a:p>
            <a:pPr eaLnBrk="1" hangingPunct="1">
              <a:buFont typeface="Wingdings" pitchFamily="2" charset="2"/>
              <a:buNone/>
            </a:pPr>
            <a:endParaRPr lang="zh-TW" altLang="en-US" sz="300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 typeface="Wingdings" pitchFamily="2" charset="2"/>
              <a:buNone/>
            </a:pPr>
            <a:endParaRPr lang="en-US" altLang="zh-TW" sz="300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為成人說故事與自我覺察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_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牧靈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79512" y="2996952"/>
            <a:ext cx="90281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存在</a:t>
            </a:r>
            <a:endParaRPr lang="zh-TW" altLang="en-US" sz="28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1475656" y="148478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生理功能</a:t>
            </a:r>
            <a:endParaRPr lang="zh-TW" altLang="en-US" sz="28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1403648" y="371703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心理功能</a:t>
            </a:r>
            <a:endParaRPr lang="zh-TW" altLang="en-US" sz="28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1403648" y="544522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社會功能</a:t>
            </a:r>
            <a:endParaRPr lang="zh-TW" altLang="en-US" sz="28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3707904" y="83671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化學反應</a:t>
            </a:r>
            <a:endParaRPr lang="zh-TW" altLang="en-US" sz="28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3707904" y="148478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物理反應</a:t>
            </a:r>
            <a:endParaRPr lang="zh-TW" altLang="en-US" sz="28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3707904" y="2060848"/>
            <a:ext cx="172819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感覺系統</a:t>
            </a:r>
            <a:endParaRPr lang="zh-TW" altLang="en-US" sz="28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3707904" y="263691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神經系統</a:t>
            </a:r>
            <a:endParaRPr lang="zh-TW" altLang="en-US" sz="28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3707904" y="3645024"/>
            <a:ext cx="142859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我是誰</a:t>
            </a:r>
            <a:r>
              <a:rPr lang="en-US" altLang="zh-TW" sz="2800" dirty="0" smtClean="0"/>
              <a:t>?</a:t>
            </a:r>
            <a:endParaRPr lang="zh-TW" altLang="en-US" sz="28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3707904" y="4221088"/>
            <a:ext cx="1787669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我要什麼</a:t>
            </a:r>
            <a:r>
              <a:rPr lang="en-US" altLang="zh-TW" sz="2800" dirty="0" smtClean="0"/>
              <a:t>?</a:t>
            </a:r>
            <a:endParaRPr lang="zh-TW" altLang="en-US" sz="28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3707904" y="5301208"/>
            <a:ext cx="165618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人際位置</a:t>
            </a:r>
            <a:endParaRPr lang="zh-TW" altLang="en-US" sz="28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3707904" y="5949280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對應情況</a:t>
            </a:r>
            <a:endParaRPr lang="zh-TW" altLang="en-US" sz="2800" dirty="0"/>
          </a:p>
        </p:txBody>
      </p:sp>
      <p:sp>
        <p:nvSpPr>
          <p:cNvPr id="15" name="向右箭號 14"/>
          <p:cNvSpPr/>
          <p:nvPr/>
        </p:nvSpPr>
        <p:spPr>
          <a:xfrm>
            <a:off x="3203848" y="1484784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左大括弧 16"/>
          <p:cNvSpPr/>
          <p:nvPr/>
        </p:nvSpPr>
        <p:spPr>
          <a:xfrm>
            <a:off x="1259632" y="836712"/>
            <a:ext cx="83440" cy="5400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向右箭號 19"/>
          <p:cNvSpPr/>
          <p:nvPr/>
        </p:nvSpPr>
        <p:spPr>
          <a:xfrm>
            <a:off x="3203848" y="3717032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向右箭號 21"/>
          <p:cNvSpPr/>
          <p:nvPr/>
        </p:nvSpPr>
        <p:spPr>
          <a:xfrm>
            <a:off x="3203848" y="5445224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向右箭號 24"/>
          <p:cNvSpPr/>
          <p:nvPr/>
        </p:nvSpPr>
        <p:spPr>
          <a:xfrm>
            <a:off x="5652120" y="3501008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6156176" y="836712"/>
            <a:ext cx="615553" cy="56166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TW" altLang="en-US" sz="2800" dirty="0" smtClean="0"/>
              <a:t>生死提問</a:t>
            </a:r>
            <a:endParaRPr lang="zh-TW" altLang="en-US" sz="2800" dirty="0"/>
          </a:p>
        </p:txBody>
      </p:sp>
      <p:sp>
        <p:nvSpPr>
          <p:cNvPr id="27" name="向下箭號 26"/>
          <p:cNvSpPr/>
          <p:nvPr/>
        </p:nvSpPr>
        <p:spPr>
          <a:xfrm>
            <a:off x="6228184" y="2348880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文字方塊 27"/>
          <p:cNvSpPr txBox="1"/>
          <p:nvPr/>
        </p:nvSpPr>
        <p:spPr>
          <a:xfrm>
            <a:off x="6207859" y="2996952"/>
            <a:ext cx="553998" cy="347787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400" dirty="0" smtClean="0"/>
              <a:t>盡力、緊迫、深化、珍惜</a:t>
            </a:r>
            <a:endParaRPr lang="zh-TW" altLang="en-US" sz="2400" dirty="0"/>
          </a:p>
        </p:txBody>
      </p:sp>
      <p:sp>
        <p:nvSpPr>
          <p:cNvPr id="32" name="右大括弧 31"/>
          <p:cNvSpPr/>
          <p:nvPr/>
        </p:nvSpPr>
        <p:spPr>
          <a:xfrm>
            <a:off x="7020272" y="908720"/>
            <a:ext cx="144016" cy="53285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文字方塊 34"/>
          <p:cNvSpPr txBox="1"/>
          <p:nvPr/>
        </p:nvSpPr>
        <p:spPr>
          <a:xfrm>
            <a:off x="7236296" y="2780928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上帝信仰</a:t>
            </a:r>
            <a:endParaRPr lang="zh-TW" altLang="en-US" sz="2800" dirty="0"/>
          </a:p>
        </p:txBody>
      </p:sp>
      <p:sp>
        <p:nvSpPr>
          <p:cNvPr id="36" name="文字方塊 35"/>
          <p:cNvSpPr txBox="1"/>
          <p:nvPr/>
        </p:nvSpPr>
        <p:spPr>
          <a:xfrm>
            <a:off x="7236297" y="3645024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永恆觀照</a:t>
            </a:r>
            <a:endParaRPr lang="zh-TW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79512" y="2996952"/>
            <a:ext cx="90281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存在</a:t>
            </a:r>
            <a:endParaRPr lang="zh-TW" altLang="en-US" sz="28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1475656" y="148478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生理功能</a:t>
            </a:r>
            <a:endParaRPr lang="zh-TW" altLang="en-US" sz="28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1403648" y="371703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心理功能</a:t>
            </a:r>
            <a:endParaRPr lang="zh-TW" altLang="en-US" sz="28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1403648" y="544522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社會功能</a:t>
            </a:r>
            <a:endParaRPr lang="zh-TW" altLang="en-US" sz="28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3707904" y="83671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化學反應</a:t>
            </a:r>
            <a:endParaRPr lang="zh-TW" altLang="en-US" sz="28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3707904" y="148478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物理反應</a:t>
            </a:r>
            <a:endParaRPr lang="zh-TW" altLang="en-US" sz="28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3707904" y="2060848"/>
            <a:ext cx="172819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感覺系統</a:t>
            </a:r>
            <a:endParaRPr lang="zh-TW" altLang="en-US" sz="28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3707904" y="263691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神經系統</a:t>
            </a:r>
            <a:endParaRPr lang="zh-TW" altLang="en-US" sz="28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3707904" y="3645024"/>
            <a:ext cx="142859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我是誰</a:t>
            </a:r>
            <a:r>
              <a:rPr lang="en-US" altLang="zh-TW" sz="2800" dirty="0" smtClean="0"/>
              <a:t>?</a:t>
            </a:r>
            <a:endParaRPr lang="zh-TW" altLang="en-US" sz="28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3707904" y="4221088"/>
            <a:ext cx="1787669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我要什麼</a:t>
            </a:r>
            <a:r>
              <a:rPr lang="en-US" altLang="zh-TW" sz="2800" dirty="0" smtClean="0"/>
              <a:t>?</a:t>
            </a:r>
            <a:endParaRPr lang="zh-TW" altLang="en-US" sz="28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3707904" y="5301208"/>
            <a:ext cx="165618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人際位置</a:t>
            </a:r>
            <a:endParaRPr lang="zh-TW" altLang="en-US" sz="28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3707904" y="5949280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對應情況</a:t>
            </a:r>
            <a:endParaRPr lang="zh-TW" altLang="en-US" sz="2800" dirty="0"/>
          </a:p>
        </p:txBody>
      </p:sp>
      <p:sp>
        <p:nvSpPr>
          <p:cNvPr id="15" name="向右箭號 14"/>
          <p:cNvSpPr/>
          <p:nvPr/>
        </p:nvSpPr>
        <p:spPr>
          <a:xfrm>
            <a:off x="3203848" y="1484784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左大括弧 16"/>
          <p:cNvSpPr/>
          <p:nvPr/>
        </p:nvSpPr>
        <p:spPr>
          <a:xfrm>
            <a:off x="1187624" y="980728"/>
            <a:ext cx="83440" cy="5400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向右箭號 19"/>
          <p:cNvSpPr/>
          <p:nvPr/>
        </p:nvSpPr>
        <p:spPr>
          <a:xfrm>
            <a:off x="3203848" y="3717032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向右箭號 21"/>
          <p:cNvSpPr/>
          <p:nvPr/>
        </p:nvSpPr>
        <p:spPr>
          <a:xfrm>
            <a:off x="3203848" y="5445224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向右箭號 24"/>
          <p:cNvSpPr/>
          <p:nvPr/>
        </p:nvSpPr>
        <p:spPr>
          <a:xfrm>
            <a:off x="5652120" y="3501008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6156176" y="836712"/>
            <a:ext cx="615553" cy="56166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TW" altLang="en-US" sz="2800" dirty="0" smtClean="0"/>
              <a:t>生死提問</a:t>
            </a:r>
            <a:endParaRPr lang="zh-TW" altLang="en-US" sz="2800" dirty="0"/>
          </a:p>
        </p:txBody>
      </p:sp>
      <p:sp>
        <p:nvSpPr>
          <p:cNvPr id="27" name="向下箭號 26"/>
          <p:cNvSpPr/>
          <p:nvPr/>
        </p:nvSpPr>
        <p:spPr>
          <a:xfrm>
            <a:off x="6228184" y="2348880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文字方塊 27"/>
          <p:cNvSpPr txBox="1"/>
          <p:nvPr/>
        </p:nvSpPr>
        <p:spPr>
          <a:xfrm>
            <a:off x="6207859" y="2996952"/>
            <a:ext cx="553998" cy="347787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400" dirty="0" smtClean="0"/>
              <a:t>盡力、緊迫、深化、珍惜</a:t>
            </a:r>
            <a:endParaRPr lang="zh-TW" altLang="en-US" sz="2400" dirty="0"/>
          </a:p>
        </p:txBody>
      </p:sp>
      <p:sp>
        <p:nvSpPr>
          <p:cNvPr id="32" name="右大括弧 31"/>
          <p:cNvSpPr/>
          <p:nvPr/>
        </p:nvSpPr>
        <p:spPr>
          <a:xfrm>
            <a:off x="7020272" y="908720"/>
            <a:ext cx="144016" cy="53285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文字方塊 34"/>
          <p:cNvSpPr txBox="1"/>
          <p:nvPr/>
        </p:nvSpPr>
        <p:spPr>
          <a:xfrm>
            <a:off x="7236296" y="2780928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上帝信仰</a:t>
            </a:r>
            <a:endParaRPr lang="zh-TW" altLang="en-US" sz="2800" dirty="0"/>
          </a:p>
        </p:txBody>
      </p:sp>
      <p:sp>
        <p:nvSpPr>
          <p:cNvPr id="36" name="文字方塊 35"/>
          <p:cNvSpPr txBox="1"/>
          <p:nvPr/>
        </p:nvSpPr>
        <p:spPr>
          <a:xfrm>
            <a:off x="7236297" y="3645024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永恆觀照</a:t>
            </a:r>
            <a:endParaRPr lang="zh-TW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403648" y="2924944"/>
            <a:ext cx="20313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生理功能</a:t>
            </a:r>
            <a:endParaRPr lang="zh-TW" altLang="en-US" sz="36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4932040" y="1988840"/>
            <a:ext cx="20313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化學反應</a:t>
            </a:r>
            <a:endParaRPr lang="zh-TW" altLang="en-US" sz="36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4932040" y="2636912"/>
            <a:ext cx="20313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物理反應</a:t>
            </a:r>
            <a:endParaRPr lang="zh-TW" altLang="en-US" sz="36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4932040" y="3284984"/>
            <a:ext cx="201622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感覺系統</a:t>
            </a:r>
            <a:endParaRPr lang="zh-TW" altLang="en-US" sz="36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4932040" y="3933056"/>
            <a:ext cx="20313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神經系統</a:t>
            </a:r>
            <a:endParaRPr lang="zh-TW" altLang="en-US" sz="3600" dirty="0"/>
          </a:p>
        </p:txBody>
      </p:sp>
      <p:sp>
        <p:nvSpPr>
          <p:cNvPr id="9" name="向右箭號 8"/>
          <p:cNvSpPr/>
          <p:nvPr/>
        </p:nvSpPr>
        <p:spPr>
          <a:xfrm>
            <a:off x="3635896" y="2996952"/>
            <a:ext cx="108012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403648" y="2708920"/>
            <a:ext cx="20313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心理功能</a:t>
            </a:r>
            <a:endParaRPr lang="zh-TW" altLang="en-US" sz="36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5364088" y="2276872"/>
            <a:ext cx="178286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我是誰</a:t>
            </a:r>
            <a:r>
              <a:rPr lang="en-US" altLang="zh-TW" sz="3600" dirty="0" smtClean="0"/>
              <a:t>?</a:t>
            </a:r>
            <a:endParaRPr lang="zh-TW" altLang="en-US" sz="36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5364088" y="3068960"/>
            <a:ext cx="22445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我要什麼</a:t>
            </a:r>
            <a:r>
              <a:rPr lang="en-US" altLang="zh-TW" sz="3600" dirty="0" smtClean="0"/>
              <a:t>?</a:t>
            </a:r>
            <a:endParaRPr lang="zh-TW" altLang="en-US" sz="3600" dirty="0"/>
          </a:p>
        </p:txBody>
      </p:sp>
      <p:sp>
        <p:nvSpPr>
          <p:cNvPr id="7" name="向右箭號 6"/>
          <p:cNvSpPr/>
          <p:nvPr/>
        </p:nvSpPr>
        <p:spPr>
          <a:xfrm>
            <a:off x="3707904" y="2780928"/>
            <a:ext cx="136815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331640" y="2996952"/>
            <a:ext cx="20313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社會功能</a:t>
            </a:r>
            <a:endParaRPr lang="zh-TW" altLang="en-US" sz="36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4716016" y="2564904"/>
            <a:ext cx="230425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人際位置</a:t>
            </a:r>
            <a:endParaRPr lang="zh-TW" altLang="en-US" sz="36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4644008" y="3356992"/>
            <a:ext cx="230425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對應情況</a:t>
            </a:r>
            <a:endParaRPr lang="zh-TW" altLang="en-US" sz="3600" dirty="0"/>
          </a:p>
        </p:txBody>
      </p:sp>
      <p:sp>
        <p:nvSpPr>
          <p:cNvPr id="5" name="向右箭號 4"/>
          <p:cNvSpPr/>
          <p:nvPr/>
        </p:nvSpPr>
        <p:spPr>
          <a:xfrm>
            <a:off x="3563888" y="3068960"/>
            <a:ext cx="93610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403648" y="285293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生死提問</a:t>
            </a:r>
            <a:endParaRPr lang="zh-TW" altLang="en-US" sz="3600" dirty="0"/>
          </a:p>
        </p:txBody>
      </p:sp>
      <p:sp>
        <p:nvSpPr>
          <p:cNvPr id="5" name="向右箭號 4"/>
          <p:cNvSpPr/>
          <p:nvPr/>
        </p:nvSpPr>
        <p:spPr>
          <a:xfrm>
            <a:off x="3635896" y="29249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6" name="資料庫圖表 5"/>
          <p:cNvGraphicFramePr/>
          <p:nvPr/>
        </p:nvGraphicFramePr>
        <p:xfrm>
          <a:off x="1403648" y="2636912"/>
          <a:ext cx="2088232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資料庫圖表 11"/>
          <p:cNvGraphicFramePr/>
          <p:nvPr/>
        </p:nvGraphicFramePr>
        <p:xfrm>
          <a:off x="4860032" y="1700808"/>
          <a:ext cx="1944216" cy="7293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3" name="資料庫圖表 12"/>
          <p:cNvGraphicFramePr/>
          <p:nvPr/>
        </p:nvGraphicFramePr>
        <p:xfrm>
          <a:off x="4860032" y="2564904"/>
          <a:ext cx="1944216" cy="657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4" name="資料庫圖表 13"/>
          <p:cNvGraphicFramePr/>
          <p:nvPr/>
        </p:nvGraphicFramePr>
        <p:xfrm>
          <a:off x="4860032" y="3429000"/>
          <a:ext cx="1944216" cy="657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5" name="資料庫圖表 14"/>
          <p:cNvGraphicFramePr/>
          <p:nvPr/>
        </p:nvGraphicFramePr>
        <p:xfrm>
          <a:off x="4860032" y="4293096"/>
          <a:ext cx="1944216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上帝信仰、永恆觀照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詩篇</a:t>
            </a:r>
            <a:r>
              <a:rPr lang="en-US" altLang="zh-TW" dirty="0" smtClean="0"/>
              <a:t>139</a:t>
            </a:r>
            <a:r>
              <a:rPr lang="zh-TW" altLang="en-US" dirty="0" smtClean="0"/>
              <a:t>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耶和華啊，你已經鑒察我，認識我。</a:t>
            </a:r>
          </a:p>
          <a:p>
            <a:r>
              <a:rPr lang="en-US" altLang="zh-TW" dirty="0" smtClean="0"/>
              <a:t>………</a:t>
            </a:r>
          </a:p>
          <a:p>
            <a:r>
              <a:rPr lang="zh-TW" altLang="en-US" dirty="0" smtClean="0"/>
              <a:t>這樣</a:t>
            </a:r>
            <a:r>
              <a:rPr lang="zh-TW" altLang="en-US" dirty="0" smtClean="0"/>
              <a:t>的知識奇妙，是我不能測的，至高，是我不能及的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en-US" altLang="zh-TW" dirty="0" smtClean="0"/>
              <a:t>………</a:t>
            </a:r>
            <a:endParaRPr lang="zh-TW" altLang="en-US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TW" altLang="en-US" dirty="0" smtClean="0"/>
              <a:t>我的肺腑是你所造的；我在母腹中，你已覆庇我。</a:t>
            </a:r>
          </a:p>
          <a:p>
            <a:r>
              <a:rPr lang="zh-TW" altLang="en-US" dirty="0" smtClean="0"/>
              <a:t>我要稱謝你，因我受造，奇妙可畏；你的作為奇妙，這是我心深知道的。</a:t>
            </a:r>
          </a:p>
          <a:p>
            <a:r>
              <a:rPr lang="zh-TW" altLang="en-US" dirty="0" smtClean="0"/>
              <a:t>我在暗中受造，在地的深處被聯絡；那時，我的形體並不向你隱藏。</a:t>
            </a:r>
          </a:p>
          <a:p>
            <a:r>
              <a:rPr lang="zh-TW" altLang="en-US" dirty="0" smtClean="0"/>
              <a:t>我未成形的體質，你的眼早已看見了；你所定的日子，我尚未度一日（或譯：我被造的肢體尚未有其一），你都寫在你的冊上了。</a:t>
            </a:r>
            <a:endParaRPr lang="en-US" altLang="zh-TW" dirty="0" smtClean="0"/>
          </a:p>
          <a:p>
            <a:r>
              <a:rPr lang="zh-TW" altLang="en-US" dirty="0" smtClean="0"/>
              <a:t>神啊，你的意念向我何等寶貴！其數何等眾多！</a:t>
            </a:r>
          </a:p>
          <a:p>
            <a:r>
              <a:rPr lang="zh-TW" altLang="en-US" dirty="0" smtClean="0"/>
              <a:t>我若數點，比海沙更多；我睡醒的時候，仍和你同在。</a:t>
            </a:r>
            <a:endParaRPr lang="zh-TW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神啊，求你鑒察我，知道我的心思，試煉我，知道我的意念，</a:t>
            </a:r>
          </a:p>
          <a:p>
            <a:r>
              <a:rPr lang="zh-TW" altLang="en-US" dirty="0" smtClean="0"/>
              <a:t>看在我裡面有什麼惡行沒有，引導我走永生的道路。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           方法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zh-TW" altLang="en-US" dirty="0" smtClean="0"/>
              <a:t>觀察</a:t>
            </a:r>
            <a:r>
              <a:rPr lang="en-US" altLang="zh-TW" dirty="0" smtClean="0"/>
              <a:t>:</a:t>
            </a:r>
            <a:r>
              <a:rPr lang="zh-TW" altLang="en-US" dirty="0" smtClean="0"/>
              <a:t>角色、情節描述，並強化放大某些</a:t>
            </a:r>
            <a:r>
              <a:rPr lang="zh-TW" altLang="en-US" dirty="0" smtClean="0"/>
              <a:t>情節</a:t>
            </a:r>
            <a:endParaRPr lang="en-US" altLang="zh-TW" dirty="0" smtClean="0"/>
          </a:p>
          <a:p>
            <a:r>
              <a:rPr lang="zh-TW" altLang="en-US" dirty="0" smtClean="0"/>
              <a:t>解釋</a:t>
            </a:r>
            <a:r>
              <a:rPr lang="en-US" altLang="zh-TW" dirty="0" smtClean="0"/>
              <a:t>:</a:t>
            </a:r>
            <a:r>
              <a:rPr lang="zh-TW" altLang="en-US" dirty="0" smtClean="0"/>
              <a:t>角色分析與同理</a:t>
            </a:r>
            <a:endParaRPr lang="en-US" altLang="zh-TW" dirty="0" smtClean="0"/>
          </a:p>
          <a:p>
            <a:r>
              <a:rPr lang="zh-TW" altLang="en-US" dirty="0" smtClean="0"/>
              <a:t>對話</a:t>
            </a:r>
            <a:r>
              <a:rPr lang="en-US" altLang="zh-TW" dirty="0" smtClean="0"/>
              <a:t>:</a:t>
            </a:r>
            <a:r>
              <a:rPr lang="zh-TW" altLang="en-US" dirty="0" smtClean="0"/>
              <a:t>在多元詮釋中看見差異</a:t>
            </a:r>
            <a:endParaRPr lang="en-US" altLang="zh-TW" dirty="0" smtClean="0"/>
          </a:p>
          <a:p>
            <a:r>
              <a:rPr lang="zh-TW" altLang="en-US" dirty="0" smtClean="0"/>
              <a:t>對話</a:t>
            </a:r>
            <a:r>
              <a:rPr lang="en-US" altLang="zh-TW" dirty="0" smtClean="0"/>
              <a:t>:</a:t>
            </a:r>
            <a:r>
              <a:rPr lang="zh-TW" altLang="en-US" dirty="0" smtClean="0"/>
              <a:t>互相傾聽與陪伴</a:t>
            </a:r>
            <a:endParaRPr lang="en-US" altLang="zh-TW" dirty="0" smtClean="0"/>
          </a:p>
          <a:p>
            <a:r>
              <a:rPr lang="zh-TW" altLang="en-US" dirty="0" smtClean="0"/>
              <a:t>尋找或看見新觀點</a:t>
            </a:r>
            <a:r>
              <a:rPr lang="en-US" altLang="zh-TW" dirty="0" smtClean="0"/>
              <a:t>:</a:t>
            </a:r>
            <a:r>
              <a:rPr lang="zh-TW" altLang="en-US" dirty="0" smtClean="0"/>
              <a:t>以可能的方式改動故事內容、或以可能的方式將枝節變主軸、或以給故事中人物建議的方式，開啟新敘事</a:t>
            </a:r>
            <a:endParaRPr lang="en-US" altLang="zh-TW" dirty="0" smtClean="0"/>
          </a:p>
          <a:p>
            <a:r>
              <a:rPr lang="zh-TW" altLang="en-US" dirty="0" smtClean="0"/>
              <a:t>應用</a:t>
            </a:r>
            <a:r>
              <a:rPr lang="en-US" altLang="zh-TW" dirty="0" smtClean="0"/>
              <a:t>:</a:t>
            </a:r>
            <a:r>
              <a:rPr lang="zh-TW" altLang="en-US" dirty="0" smtClean="0"/>
              <a:t>開始陳述自己的故事，並透過不同的詮釋版本，開啟未來的可能性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地鐵">
  <a:themeElements>
    <a:clrScheme name="地鐵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地鐵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地鐵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168</TotalTime>
  <Words>1025</Words>
  <Application>Microsoft Office PowerPoint</Application>
  <PresentationFormat>如螢幕大小 (4:3)</PresentationFormat>
  <Paragraphs>163</Paragraphs>
  <Slides>24</Slides>
  <Notes>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地鐵</vt:lpstr>
      <vt:lpstr>為成人說故事與自我覺察</vt:lpstr>
      <vt:lpstr>自我覺察</vt:lpstr>
      <vt:lpstr>聽故事與聽道理，哪種更能自我覺察?</vt:lpstr>
      <vt:lpstr>用故事帶出自我覺察的人生美學</vt:lpstr>
      <vt:lpstr>誰是適合聽故事的對象?</vt:lpstr>
      <vt:lpstr>投影片 6</vt:lpstr>
      <vt:lpstr>弱勢群體需要故事?</vt:lpstr>
      <vt:lpstr>故事與人生美學_什麼是人生美學</vt:lpstr>
      <vt:lpstr>      為成人說故事與福音</vt:lpstr>
      <vt:lpstr>                         真善美全人關懷協會的使命_故事、人生美學與福音</vt:lpstr>
      <vt:lpstr>                 為成人說故事與福音      真善美全人關懷協會的使命_故事、人生美學與福音</vt:lpstr>
      <vt:lpstr>        人生美學與福音</vt:lpstr>
      <vt:lpstr> 為成人說故事與自我覺察_牧靈</vt:lpstr>
      <vt:lpstr>投影片 14</vt:lpstr>
      <vt:lpstr>投影片 15</vt:lpstr>
      <vt:lpstr>投影片 16</vt:lpstr>
      <vt:lpstr>投影片 17</vt:lpstr>
      <vt:lpstr>投影片 18</vt:lpstr>
      <vt:lpstr>投影片 19</vt:lpstr>
      <vt:lpstr>上帝信仰、永恆觀照 詩篇139篇</vt:lpstr>
      <vt:lpstr>投影片 21</vt:lpstr>
      <vt:lpstr>投影片 22</vt:lpstr>
      <vt:lpstr>           方法</vt:lpstr>
      <vt:lpstr>投影片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gospel</cp:lastModifiedBy>
  <cp:revision>49</cp:revision>
  <dcterms:created xsi:type="dcterms:W3CDTF">2016-09-21T11:27:30Z</dcterms:created>
  <dcterms:modified xsi:type="dcterms:W3CDTF">2016-10-12T13:17:24Z</dcterms:modified>
</cp:coreProperties>
</file>